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  <p:sldMasterId id="2147483948" r:id="rId2"/>
  </p:sldMasterIdLst>
  <p:notesMasterIdLst>
    <p:notesMasterId r:id="rId37"/>
  </p:notesMasterIdLst>
  <p:sldIdLst>
    <p:sldId id="354" r:id="rId3"/>
    <p:sldId id="450" r:id="rId4"/>
    <p:sldId id="429" r:id="rId5"/>
    <p:sldId id="430" r:id="rId6"/>
    <p:sldId id="431" r:id="rId7"/>
    <p:sldId id="432" r:id="rId8"/>
    <p:sldId id="448" r:id="rId9"/>
    <p:sldId id="437" r:id="rId10"/>
    <p:sldId id="439" r:id="rId11"/>
    <p:sldId id="440" r:id="rId12"/>
    <p:sldId id="449" r:id="rId13"/>
    <p:sldId id="454" r:id="rId14"/>
    <p:sldId id="441" r:id="rId15"/>
    <p:sldId id="414" r:id="rId16"/>
    <p:sldId id="417" r:id="rId17"/>
    <p:sldId id="416" r:id="rId18"/>
    <p:sldId id="451" r:id="rId19"/>
    <p:sldId id="438" r:id="rId20"/>
    <p:sldId id="458" r:id="rId21"/>
    <p:sldId id="443" r:id="rId22"/>
    <p:sldId id="457" r:id="rId23"/>
    <p:sldId id="459" r:id="rId24"/>
    <p:sldId id="460" r:id="rId25"/>
    <p:sldId id="461" r:id="rId26"/>
    <p:sldId id="463" r:id="rId27"/>
    <p:sldId id="464" r:id="rId28"/>
    <p:sldId id="452" r:id="rId29"/>
    <p:sldId id="446" r:id="rId30"/>
    <p:sldId id="447" r:id="rId31"/>
    <p:sldId id="453" r:id="rId32"/>
    <p:sldId id="455" r:id="rId33"/>
    <p:sldId id="456" r:id="rId34"/>
    <p:sldId id="462" r:id="rId35"/>
    <p:sldId id="46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5F0"/>
    <a:srgbClr val="C1BC97"/>
    <a:srgbClr val="E2DFD0"/>
    <a:srgbClr val="E6DDD1"/>
    <a:srgbClr val="FEC70D"/>
    <a:srgbClr val="262626"/>
    <a:srgbClr val="FFE8B1"/>
    <a:srgbClr val="DA3B3C"/>
    <a:srgbClr val="B0A878"/>
    <a:srgbClr val="877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21" autoAdjust="0"/>
    <p:restoredTop sz="87731" autoAdjust="0"/>
  </p:normalViewPr>
  <p:slideViewPr>
    <p:cSldViewPr snapToGrid="0" snapToObjects="1">
      <p:cViewPr varScale="1">
        <p:scale>
          <a:sx n="138" d="100"/>
          <a:sy n="138" d="100"/>
        </p:scale>
        <p:origin x="-1176" y="-112"/>
      </p:cViewPr>
      <p:guideLst>
        <p:guide orient="horz" pos="2448"/>
        <p:guide pos="5616"/>
        <p:guide pos="3456"/>
        <p:guide pos="46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7A51A-2887-4CD4-9243-F3ADB6C423B9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D8C97-C6B8-43BB-80BB-0E6440DD7E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119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1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1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14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14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18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1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29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14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30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14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12/13/15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12/13/15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12/13/15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94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1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563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89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66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57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65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0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12/13/15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47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66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33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12/13/15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12/13/15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12/13/15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12/13/15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12/13/15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6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12/13/15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12/13/15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style.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12/13/15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554381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NAUSHEEN R. SHAH 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sv-SE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ABHM Workshop 2015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954435" y="6554381"/>
            <a:ext cx="2365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2015 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sv-SE" sz="1200" b="1" dirty="0" err="1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sv-SE" sz="1200" b="1" baseline="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4F6A4F58-21A5-0C40-A3D6-6BC2B9D6ABC8}" type="slidenum">
              <a:rPr lang="sv-SE" sz="1200" b="1" baseline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sv-SE" sz="12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5628" y="6351746"/>
            <a:ext cx="809350" cy="49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9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400" rtl="0" eaLnBrk="1" latinLnBrk="0" hangingPunct="1">
        <a:spcBef>
          <a:spcPct val="0"/>
        </a:spcBef>
        <a:buNone/>
        <a:defRPr lang="en-US" sz="4400" b="1" kern="1200" spc="-300" dirty="0" smtClean="0">
          <a:solidFill>
            <a:srgbClr val="CCC7A8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D4633-28C2-4E72-8ACE-944F315291B5}" type="datetimeFigureOut">
              <a:rPr lang="sv-SE" smtClean="0"/>
              <a:t>12/13/15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533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1" Type="http://schemas.microsoft.com/office/2007/relationships/hdphoto" Target="../media/hdphoto13.wdp"/><Relationship Id="rId12" Type="http://schemas.openxmlformats.org/officeDocument/2006/relationships/image" Target="../media/image31.jpeg"/><Relationship Id="rId13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microsoft.com/office/2007/relationships/hdphoto" Target="../media/hdphoto9.wdp"/><Relationship Id="rId4" Type="http://schemas.openxmlformats.org/officeDocument/2006/relationships/image" Target="../media/image27.jpeg"/><Relationship Id="rId5" Type="http://schemas.microsoft.com/office/2007/relationships/hdphoto" Target="../media/hdphoto10.wdp"/><Relationship Id="rId6" Type="http://schemas.openxmlformats.org/officeDocument/2006/relationships/image" Target="../media/image28.jpeg"/><Relationship Id="rId7" Type="http://schemas.microsoft.com/office/2007/relationships/hdphoto" Target="../media/hdphoto11.wdp"/><Relationship Id="rId8" Type="http://schemas.openxmlformats.org/officeDocument/2006/relationships/image" Target="../media/image29.jpeg"/><Relationship Id="rId9" Type="http://schemas.microsoft.com/office/2007/relationships/hdphoto" Target="../media/hdphoto12.wdp"/><Relationship Id="rId10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4" Type="http://schemas.openxmlformats.org/officeDocument/2006/relationships/image" Target="../media/image37.jpeg"/><Relationship Id="rId5" Type="http://schemas.microsoft.com/office/2007/relationships/hdphoto" Target="../media/hdphoto19.wdp"/><Relationship Id="rId6" Type="http://schemas.openxmlformats.org/officeDocument/2006/relationships/image" Target="../media/image38.jpeg"/><Relationship Id="rId7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3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4" Type="http://schemas.openxmlformats.org/officeDocument/2006/relationships/image" Target="../media/image40.jpeg"/><Relationship Id="rId5" Type="http://schemas.microsoft.com/office/2007/relationships/hdphoto" Target="../media/hdphoto22.wdp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4" Type="http://schemas.openxmlformats.org/officeDocument/2006/relationships/image" Target="../media/image43.png"/><Relationship Id="rId5" Type="http://schemas.openxmlformats.org/officeDocument/2006/relationships/image" Target="../media/image27.jpeg"/><Relationship Id="rId6" Type="http://schemas.microsoft.com/office/2007/relationships/hdphoto" Target="../media/hdphoto2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microsoft.com/office/2007/relationships/hdphoto" Target="../media/hdphoto2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microsoft.com/office/2007/relationships/hdphoto" Target="../media/hdphoto26.wdp"/><Relationship Id="rId5" Type="http://schemas.openxmlformats.org/officeDocument/2006/relationships/image" Target="../media/image47.jpeg"/><Relationship Id="rId6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4" Type="http://schemas.openxmlformats.org/officeDocument/2006/relationships/image" Target="../media/image46.jpeg"/><Relationship Id="rId5" Type="http://schemas.microsoft.com/office/2007/relationships/hdphoto" Target="../media/hdphoto29.wdp"/><Relationship Id="rId6" Type="http://schemas.openxmlformats.org/officeDocument/2006/relationships/image" Target="../media/image47.jpeg"/><Relationship Id="rId7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4" Type="http://schemas.openxmlformats.org/officeDocument/2006/relationships/image" Target="../media/image61.jpeg"/><Relationship Id="rId5" Type="http://schemas.microsoft.com/office/2007/relationships/hdphoto" Target="../media/hdphoto3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microsoft.com/office/2007/relationships/hdphoto" Target="../media/hdphoto3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8.jpeg"/><Relationship Id="rId5" Type="http://schemas.microsoft.com/office/2007/relationships/hdphoto" Target="../media/hdphoto3.wdp"/><Relationship Id="rId6" Type="http://schemas.openxmlformats.org/officeDocument/2006/relationships/image" Target="../media/image9.jpeg"/><Relationship Id="rId7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1.jpe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7.wdp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microsoft.com/office/2007/relationships/hdphoto" Target="../media/hdphoto8.wdp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41927" y="2057400"/>
            <a:ext cx="8796233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b="1" spc="-250" dirty="0" smtClean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Galactic Center Excess:</a:t>
            </a:r>
            <a:endParaRPr lang="en-US" sz="4400" b="1" spc="-250" dirty="0">
              <a:solidFill>
                <a:srgbClr val="15151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82613">
              <a:lnSpc>
                <a:spcPts val="3600"/>
              </a:lnSpc>
            </a:pPr>
            <a:r>
              <a:rPr lang="en-US" sz="4400" b="1" spc="-250" dirty="0" smtClean="0">
                <a:solidFill>
                  <a:srgbClr val="15151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NMSSM Interpretation</a:t>
            </a:r>
            <a:endParaRPr lang="en-US" sz="4400" b="1" spc="-250" dirty="0" smtClean="0">
              <a:solidFill>
                <a:srgbClr val="CCC7A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13211" y="3796372"/>
            <a:ext cx="714869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-100" dirty="0" err="1" smtClean="0">
                <a:solidFill>
                  <a:srgbClr val="093B6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Nausheen</a:t>
            </a:r>
            <a:r>
              <a:rPr lang="en-US" sz="2400" b="1" spc="-100" dirty="0" smtClean="0">
                <a:solidFill>
                  <a:srgbClr val="093B6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R. Shah </a:t>
            </a:r>
            <a:br>
              <a:rPr lang="en-US" sz="2400" b="1" spc="-100" dirty="0" smtClean="0">
                <a:solidFill>
                  <a:srgbClr val="093B6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sv-SE" sz="2000" spc="-100" dirty="0" smtClean="0">
                <a:solidFill>
                  <a:srgbClr val="C1B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Wayne State University</a:t>
            </a:r>
          </a:p>
          <a:p>
            <a:endParaRPr lang="en-US" sz="1600" i="1" spc="-80" dirty="0" smtClean="0"/>
          </a:p>
          <a:p>
            <a:r>
              <a:rPr lang="en-US" sz="1600" i="1" spc="-80" dirty="0" smtClean="0"/>
              <a:t>C</a:t>
            </a:r>
            <a:r>
              <a:rPr lang="en-US" sz="1600" i="1" spc="-80" dirty="0"/>
              <a:t>. Cheung, M. </a:t>
            </a:r>
            <a:r>
              <a:rPr lang="en-US" sz="1600" i="1" spc="-80" dirty="0" err="1"/>
              <a:t>Papucci</a:t>
            </a:r>
            <a:r>
              <a:rPr lang="en-US" sz="1600" i="1" spc="-80" dirty="0"/>
              <a:t>, D. Sanford, </a:t>
            </a:r>
            <a:r>
              <a:rPr lang="en-US" sz="1600" i="1" spc="-80" dirty="0" smtClean="0"/>
              <a:t>and </a:t>
            </a:r>
            <a:r>
              <a:rPr lang="en-US" sz="1600" i="1" spc="-80" dirty="0"/>
              <a:t>K. </a:t>
            </a:r>
            <a:r>
              <a:rPr lang="en-US" sz="1600" i="1" spc="-80" dirty="0" err="1"/>
              <a:t>Zurek</a:t>
            </a:r>
            <a:r>
              <a:rPr lang="en-US" sz="1600" i="1" spc="-80" dirty="0"/>
              <a:t>, </a:t>
            </a:r>
            <a:r>
              <a:rPr lang="en-US" sz="1600" i="1" spc="-80" dirty="0" smtClean="0"/>
              <a:t>PRD90 </a:t>
            </a:r>
            <a:r>
              <a:rPr lang="en-US" sz="1600" i="1" spc="-80" dirty="0"/>
              <a:t>(2014) 7, 075011 </a:t>
            </a:r>
            <a:r>
              <a:rPr lang="en-US" sz="1600" i="1" spc="-80" dirty="0" smtClean="0"/>
              <a:t>[arXiv</a:t>
            </a:r>
            <a:r>
              <a:rPr lang="en-US" sz="1600" i="1" spc="-80" dirty="0"/>
              <a:t>:</a:t>
            </a:r>
            <a:r>
              <a:rPr lang="en-US" sz="1600" i="1" spc="-80" dirty="0" smtClean="0"/>
              <a:t>1406.6372]   </a:t>
            </a:r>
            <a:endParaRPr lang="en-US" sz="1600" i="1" spc="-80" dirty="0"/>
          </a:p>
          <a:p>
            <a:endParaRPr lang="sv-SE" sz="2000" spc="-100" dirty="0">
              <a:solidFill>
                <a:srgbClr val="C1BC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477000"/>
            <a:ext cx="8305800" cy="381000"/>
          </a:xfrm>
          <a:prstGeom prst="rect">
            <a:avLst/>
          </a:prstGeom>
          <a:solidFill>
            <a:srgbClr val="F6F5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267200" y="2514600"/>
            <a:ext cx="4876800" cy="2133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8392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Galactic Center Excess: </a:t>
            </a:r>
            <a:r>
              <a:rPr lang="en-US" dirty="0" smtClean="0">
                <a:solidFill>
                  <a:srgbClr val="000000"/>
                </a:solidFill>
              </a:rPr>
              <a:t>What’s needed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508" y="1447800"/>
            <a:ext cx="4861492" cy="8042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724400" y="2667000"/>
            <a:ext cx="4077333" cy="1464427"/>
            <a:chOff x="2670264" y="2364739"/>
            <a:chExt cx="4077333" cy="1464427"/>
          </a:xfrm>
        </p:grpSpPr>
        <p:grpSp>
          <p:nvGrpSpPr>
            <p:cNvPr id="16" name="Group 15"/>
            <p:cNvGrpSpPr/>
            <p:nvPr/>
          </p:nvGrpSpPr>
          <p:grpSpPr>
            <a:xfrm>
              <a:off x="3150586" y="3007462"/>
              <a:ext cx="2322409" cy="617699"/>
              <a:chOff x="5410200" y="3124200"/>
              <a:chExt cx="2438400" cy="76200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5410200" y="3124200"/>
                <a:ext cx="838200" cy="381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5410200" y="3505200"/>
                <a:ext cx="838200" cy="381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6248400" y="3505200"/>
                <a:ext cx="848656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7097056" y="3124200"/>
                <a:ext cx="751544" cy="381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7097056" y="3505200"/>
                <a:ext cx="751544" cy="381000"/>
              </a:xfrm>
              <a:prstGeom prst="straightConnector1">
                <a:avLst/>
              </a:prstGeom>
              <a:ln cap="flat"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2670264" y="2799927"/>
              <a:ext cx="530136" cy="299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DM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70264" y="3430391"/>
              <a:ext cx="530136" cy="299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DM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76339" y="2971800"/>
              <a:ext cx="957577" cy="299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mediator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72994" y="2790402"/>
              <a:ext cx="493637" cy="299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SM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72994" y="3475465"/>
              <a:ext cx="493637" cy="299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SM</a:t>
              </a:r>
              <a:endParaRPr lang="en-US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6023442" y="2965290"/>
              <a:ext cx="556300" cy="22010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6013529" y="3306964"/>
              <a:ext cx="556300" cy="22010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713938">
              <a:off x="5986023" y="3623804"/>
              <a:ext cx="492848" cy="20536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20915836">
              <a:off x="5976526" y="2694751"/>
              <a:ext cx="492848" cy="20536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76999" y="2364739"/>
              <a:ext cx="192811" cy="302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/>
                <a:t>γ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54785" y="3095625"/>
              <a:ext cx="192812" cy="302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/>
                <a:t>γ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6999" y="3470275"/>
              <a:ext cx="192811" cy="302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/>
                <a:t>γ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54786" y="2726689"/>
              <a:ext cx="192811" cy="302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/>
                <a:t>γ</a:t>
              </a:r>
              <a:endParaRPr lang="en-US" sz="28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1493154"/>
            <a:ext cx="411480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Nominal value for GCE (</a:t>
            </a:r>
            <a:r>
              <a:rPr lang="en-US" sz="2000" b="1" i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~0) </a:t>
            </a:r>
            <a: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~ </a:t>
            </a: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Relic </a:t>
            </a:r>
            <a: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Density (</a:t>
            </a:r>
            <a:r>
              <a:rPr lang="en-US" sz="2000" b="1" i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2000" b="1" i="1" spc="-150" baseline="-250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</a:t>
            </a:r>
            <a: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2000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3651590"/>
            <a:ext cx="4114800" cy="7205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CP-odd scalars could be good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mediators:</a:t>
            </a:r>
          </a:p>
          <a:p>
            <a:pPr algn="r">
              <a:lnSpc>
                <a:spcPct val="85000"/>
              </a:lnSpc>
            </a:pPr>
            <a:r>
              <a:rPr lang="en-US" b="1" i="1" spc="-150" dirty="0" smtClean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en-US" b="1" spc="-150" dirty="0" smtClean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-wave cross-section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 SI direct detection</a:t>
            </a:r>
            <a:endParaRPr lang="en-US" b="1" spc="-150" dirty="0">
              <a:solidFill>
                <a:schemeClr val="accent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591" y="4766783"/>
            <a:ext cx="9067800" cy="149076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2000" b="1" spc="-150" dirty="0">
                <a:solidFill>
                  <a:schemeClr val="bg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First Step</a:t>
            </a:r>
            <a:r>
              <a:rPr lang="en-US" sz="2000" b="1" spc="-150" dirty="0" smtClean="0">
                <a:solidFill>
                  <a:schemeClr val="bg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endParaRPr lang="en-US" sz="2000" b="1" spc="-150" dirty="0" smtClean="0">
              <a:solidFill>
                <a:schemeClr val="bg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000" b="1" spc="-150" dirty="0" smtClean="0">
                <a:solidFill>
                  <a:schemeClr val="bg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Requirements </a:t>
            </a:r>
            <a:r>
              <a:rPr lang="en-US" sz="2000" b="1" spc="-150" dirty="0">
                <a:solidFill>
                  <a:schemeClr val="bg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GCE and relic density in a simplified model</a:t>
            </a:r>
            <a:r>
              <a:rPr lang="en-US" sz="2000" b="1" spc="-150" dirty="0" smtClean="0">
                <a:solidFill>
                  <a:schemeClr val="bg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85000"/>
              </a:lnSpc>
            </a:pPr>
            <a:r>
              <a:rPr lang="en-US" sz="2800" b="1" spc="-150" dirty="0">
                <a:solidFill>
                  <a:schemeClr val="bg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150" dirty="0" smtClean="0">
                <a:solidFill>
                  <a:schemeClr val="bg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DM ~ 30 – 40 </a:t>
            </a:r>
            <a:r>
              <a:rPr lang="en-US" sz="2800" b="1" spc="-150" dirty="0" err="1" smtClean="0">
                <a:solidFill>
                  <a:schemeClr val="bg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GeV</a:t>
            </a:r>
            <a:endParaRPr lang="en-US" sz="2800" b="1" spc="-150" dirty="0" smtClean="0">
              <a:solidFill>
                <a:schemeClr val="bg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US" sz="2800" b="1" spc="-150" dirty="0" smtClean="0">
                <a:solidFill>
                  <a:schemeClr val="bg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Annihilating to </a:t>
            </a:r>
            <a:r>
              <a:rPr lang="en-US" sz="2800" b="1" i="1" spc="-150" dirty="0" smtClean="0">
                <a:solidFill>
                  <a:schemeClr val="bg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bb</a:t>
            </a:r>
            <a:endParaRPr lang="en-US" sz="2800" b="1" i="1" spc="-150" dirty="0">
              <a:solidFill>
                <a:schemeClr val="bg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2782788"/>
            <a:ext cx="4114800" cy="7315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Cross-section must be dominantly “</a:t>
            </a:r>
            <a:r>
              <a:rPr lang="en-US" sz="2000" b="1" i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-wave</a:t>
            </a:r>
            <a: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” – </a:t>
            </a: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 </a:t>
            </a:r>
            <a:r>
              <a:rPr lang="en-US" sz="2000" b="1" i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dependent.</a:t>
            </a:r>
          </a:p>
        </p:txBody>
      </p:sp>
    </p:spTree>
    <p:extLst>
      <p:ext uri="{BB962C8B-B14F-4D97-AF65-F5344CB8AC3E}">
        <p14:creationId xmlns:p14="http://schemas.microsoft.com/office/powerpoint/2010/main" val="6265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033" y="320648"/>
            <a:ext cx="8229600" cy="563562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dirty="0" smtClean="0"/>
              <a:t>Simplified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76028" y="984653"/>
            <a:ext cx="4840605" cy="54277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Consider arbitrary CP-odd scalar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r>
              <a:rPr lang="en-US" b="1" i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” as mediator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204" y="1760701"/>
            <a:ext cx="6129606" cy="7315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Resonant Annihilation can cause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significant complications.</a:t>
            </a:r>
          </a:p>
          <a:p>
            <a:pPr algn="r">
              <a:lnSpc>
                <a:spcPct val="85000"/>
              </a:lnSpc>
            </a:pPr>
            <a:r>
              <a:rPr lang="en-US" b="1" dirty="0">
                <a:solidFill>
                  <a:srgbClr val="000000"/>
                </a:solidFill>
              </a:rPr>
              <a:t>2m</a:t>
            </a:r>
            <a:r>
              <a:rPr lang="en-US" b="1" baseline="-25000" dirty="0">
                <a:solidFill>
                  <a:srgbClr val="000000"/>
                </a:solidFill>
              </a:rPr>
              <a:t>χ</a:t>
            </a:r>
            <a:r>
              <a:rPr lang="en-US" b="1" dirty="0">
                <a:solidFill>
                  <a:srgbClr val="000000"/>
                </a:solidFill>
              </a:rPr>
              <a:t>~ m</a:t>
            </a:r>
            <a:r>
              <a:rPr lang="en-US" b="1" baseline="-25000" dirty="0">
                <a:solidFill>
                  <a:srgbClr val="000000"/>
                </a:solidFill>
              </a:rPr>
              <a:t>a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615080"/>
            <a:ext cx="6120402" cy="1097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Thermal fluctuations at the time of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freeze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out would 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push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energy 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closer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resonance 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 at zero temperature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85000"/>
              </a:lnSpc>
            </a:pPr>
            <a:r>
              <a:rPr lang="en-US" sz="1200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1200" i="1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Griest</a:t>
            </a:r>
            <a:r>
              <a:rPr lang="en-US" sz="1200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&amp; </a:t>
            </a:r>
            <a:r>
              <a:rPr lang="en-US" sz="1200" i="1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Seckel</a:t>
            </a:r>
            <a:r>
              <a:rPr lang="en-US" sz="1200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‘91)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078" y="5687015"/>
            <a:ext cx="7214890" cy="77713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Very fine tuned relationships required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between 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masses and couplings to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satisfy both 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GCE and relic density.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509" y="62382"/>
            <a:ext cx="4706945" cy="8578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08" y="718574"/>
            <a:ext cx="4105927" cy="10134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8535" y="1907559"/>
            <a:ext cx="2186125" cy="5846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34" t="20248" b="10789"/>
          <a:stretch/>
        </p:blipFill>
        <p:spPr>
          <a:xfrm>
            <a:off x="1104278" y="3708512"/>
            <a:ext cx="6880144" cy="9478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18" t="10803"/>
          <a:stretch/>
        </p:blipFill>
        <p:spPr>
          <a:xfrm>
            <a:off x="257674" y="4647154"/>
            <a:ext cx="8886325" cy="11309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058913" y="2683327"/>
            <a:ext cx="1320800" cy="736600"/>
          </a:xfrm>
          <a:prstGeom prst="rect">
            <a:avLst/>
          </a:prstGeom>
          <a:ln w="38100" cmpd="sng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9858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dirty="0" smtClean="0"/>
              <a:t>Simplified Model: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Results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2254523"/>
            <a:ext cx="4648201" cy="87631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Close to resonance:</a:t>
            </a:r>
          </a:p>
          <a:p>
            <a:pPr algn="r">
              <a:lnSpc>
                <a:spcPct val="85000"/>
              </a:lnSpc>
            </a:pPr>
            <a:r>
              <a:rPr lang="el-GR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Ω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</a:t>
            </a:r>
            <a:r>
              <a:rPr lang="en-US" b="1" spc="-15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b="1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smaller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y</a:t>
            </a:r>
            <a:r>
              <a:rPr lang="en-US" b="1" spc="-15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abb</a:t>
            </a:r>
            <a:r>
              <a:rPr lang="en-US" b="1" spc="-15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and y</a:t>
            </a:r>
            <a:r>
              <a:rPr lang="en-US" b="1" spc="-15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axx</a:t>
            </a:r>
            <a:r>
              <a:rPr lang="en-US" b="1" spc="-15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l-GR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δ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/6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GCE: </a:t>
            </a:r>
            <a:r>
              <a:rPr lang="en-US" b="1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larger 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</a:t>
            </a:r>
            <a:r>
              <a:rPr lang="en-US" b="1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</a:t>
            </a:r>
            <a:r>
              <a:rPr lang="en-US" b="1" spc="-15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abb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lang="en-US" b="1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</a:t>
            </a:r>
            <a:r>
              <a:rPr lang="en-US" b="1" spc="-15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axx</a:t>
            </a:r>
            <a:r>
              <a:rPr lang="en-US" b="1" spc="-15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 </a:t>
            </a:r>
            <a:r>
              <a:rPr lang="en-US" b="1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</a:t>
            </a:r>
            <a:r>
              <a:rPr lang="en-US" b="1" spc="-15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axx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l-GR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δ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 </a:t>
            </a:r>
            <a:r>
              <a:rPr lang="en-US" b="1" spc="-150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</a:t>
            </a:r>
            <a:r>
              <a:rPr lang="en-US" b="1" spc="-15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abb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233028"/>
            <a:ext cx="4648200" cy="7315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Smaller coupling ~ 10</a:t>
            </a:r>
            <a:r>
              <a:rPr lang="en-US" b="1" spc="-15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-3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Ratio of coupling ~ 10</a:t>
            </a:r>
            <a:r>
              <a:rPr lang="en-US" b="1" spc="-15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-3</a:t>
            </a:r>
            <a:endParaRPr lang="en-US" b="1" spc="-150" baseline="3000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47630"/>
            <a:ext cx="4648200" cy="1097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Non-resonant:</a:t>
            </a:r>
          </a:p>
          <a:p>
            <a:pPr algn="r">
              <a:lnSpc>
                <a:spcPct val="85000"/>
              </a:lnSpc>
            </a:pPr>
            <a:r>
              <a:rPr lang="el-GR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Ω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</a:t>
            </a:r>
            <a:r>
              <a:rPr lang="en-US" b="1" spc="-150" baseline="300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+ GCE: y</a:t>
            </a:r>
            <a:r>
              <a:rPr lang="en-US" b="1" spc="-150" baseline="-250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abb</a:t>
            </a:r>
            <a:r>
              <a:rPr lang="en-US" b="1" spc="-150" baseline="300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</a:t>
            </a:r>
            <a:r>
              <a:rPr lang="en-US" b="1" spc="-150" baseline="-250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axx</a:t>
            </a:r>
            <a:r>
              <a:rPr lang="en-US" b="1" spc="-150" baseline="300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endParaRPr lang="en-US" b="1" spc="-150" baseline="3000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065270"/>
            <a:ext cx="4648200" cy="109728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MSSM: Light </a:t>
            </a:r>
            <a:r>
              <a:rPr lang="en-US" b="1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strongly constrained from direct searches.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257800"/>
            <a:ext cx="4648200" cy="7315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NMSSM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:Both resonan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 and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Non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-resonant annihilation possible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50222" y="1219200"/>
            <a:ext cx="5822378" cy="4876800"/>
            <a:chOff x="3550222" y="1219200"/>
            <a:chExt cx="5822378" cy="4876800"/>
          </a:xfrm>
        </p:grpSpPr>
        <p:grpSp>
          <p:nvGrpSpPr>
            <p:cNvPr id="9" name="Group 8"/>
            <p:cNvGrpSpPr/>
            <p:nvPr/>
          </p:nvGrpSpPr>
          <p:grpSpPr>
            <a:xfrm>
              <a:off x="3550222" y="1219200"/>
              <a:ext cx="5822378" cy="4876800"/>
              <a:chOff x="4267200" y="1535225"/>
              <a:chExt cx="4808255" cy="402737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49234" y="1535225"/>
                <a:ext cx="3895295" cy="3798775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67200" y="5254823"/>
                <a:ext cx="48082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3074860">
                <a:off x="7357529" y="2563773"/>
                <a:ext cx="14542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Non-resonant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043469" y="3048000"/>
                <a:ext cx="966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resonant</a:t>
                </a:r>
                <a:endParaRPr lang="en-US" dirty="0"/>
              </a:p>
            </p:txBody>
          </p:sp>
          <p:sp>
            <p:nvSpPr>
              <p:cNvPr id="14" name="Right Arrow 13"/>
              <p:cNvSpPr/>
              <p:nvPr/>
            </p:nvSpPr>
            <p:spPr>
              <a:xfrm rot="15019160">
                <a:off x="5887590" y="2497765"/>
                <a:ext cx="916326" cy="20275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Arrow 14"/>
              <p:cNvSpPr/>
              <p:nvPr/>
            </p:nvSpPr>
            <p:spPr>
              <a:xfrm rot="1787787">
                <a:off x="6582028" y="3798882"/>
                <a:ext cx="1572113" cy="23871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912308" y="5791200"/>
              <a:ext cx="3263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spc="-80" dirty="0"/>
                <a:t>C. Cheung, M. </a:t>
              </a:r>
              <a:r>
                <a:rPr lang="en-US" sz="1200" i="1" spc="-80" dirty="0" err="1"/>
                <a:t>Papucci</a:t>
              </a:r>
              <a:r>
                <a:rPr lang="en-US" sz="1200" i="1" spc="-80" dirty="0"/>
                <a:t>, D. Sanford, N. R. S and K. </a:t>
              </a:r>
              <a:r>
                <a:rPr lang="en-US" sz="1200" i="1" spc="-80" dirty="0" err="1"/>
                <a:t>Zurek</a:t>
              </a:r>
              <a:r>
                <a:rPr lang="en-US" sz="1200" i="1" spc="-80" dirty="0"/>
                <a:t>, ‘14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45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563562"/>
          </a:xfrm>
        </p:spPr>
        <p:txBody>
          <a:bodyPr>
            <a:noAutofit/>
          </a:bodyPr>
          <a:lstStyle/>
          <a:p>
            <a:r>
              <a:rPr lang="el-GR" sz="3900" dirty="0">
                <a:solidFill>
                  <a:schemeClr val="bg2">
                    <a:lumMod val="50000"/>
                  </a:schemeClr>
                </a:solidFill>
              </a:rPr>
              <a:t>GCE + Ωh</a:t>
            </a:r>
            <a:r>
              <a:rPr lang="el-GR" sz="3900" baseline="30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l-GR" sz="39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900" b="0" dirty="0" smtClean="0">
                <a:solidFill>
                  <a:srgbClr val="000000"/>
                </a:solidFill>
              </a:rPr>
              <a:t>↔</a:t>
            </a:r>
            <a:r>
              <a:rPr lang="en-US" sz="3900" dirty="0" smtClean="0"/>
              <a:t> </a:t>
            </a:r>
            <a:r>
              <a:rPr lang="en-US" sz="3900" dirty="0" smtClean="0">
                <a:solidFill>
                  <a:srgbClr val="000000"/>
                </a:solidFill>
              </a:rPr>
              <a:t>LHC</a:t>
            </a:r>
            <a:r>
              <a:rPr lang="en-US" sz="3900" dirty="0" smtClean="0">
                <a:solidFill>
                  <a:srgbClr val="C1BC97"/>
                </a:solidFill>
              </a:rPr>
              <a:t>.</a:t>
            </a:r>
            <a:endParaRPr lang="en-US" sz="3900" dirty="0">
              <a:solidFill>
                <a:srgbClr val="C1BC97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457200" y="1308364"/>
            <a:ext cx="4648200" cy="2349236"/>
            <a:chOff x="457200" y="1308364"/>
            <a:chExt cx="4648200" cy="2349236"/>
          </a:xfrm>
        </p:grpSpPr>
        <p:grpSp>
          <p:nvGrpSpPr>
            <p:cNvPr id="6" name="Group 5"/>
            <p:cNvGrpSpPr/>
            <p:nvPr/>
          </p:nvGrpSpPr>
          <p:grpSpPr>
            <a:xfrm>
              <a:off x="685800" y="1308364"/>
              <a:ext cx="4419600" cy="2205752"/>
              <a:chOff x="457200" y="238780"/>
              <a:chExt cx="4610538" cy="242822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57200" y="238780"/>
                <a:ext cx="4610538" cy="2428220"/>
                <a:chOff x="533400" y="152400"/>
                <a:chExt cx="4610538" cy="2428220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3236129" y="685800"/>
                  <a:ext cx="396307" cy="156793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tint val="83000"/>
                        <a:shade val="100000"/>
                        <a:hueMod val="100000"/>
                        <a:satMod val="220000"/>
                        <a:lumMod val="90000"/>
                        <a:alpha val="32000"/>
                      </a:schemeClr>
                    </a:gs>
                    <a:gs pos="76000">
                      <a:schemeClr val="accent1">
                        <a:shade val="100000"/>
                        <a:alpha val="32000"/>
                      </a:schemeClr>
                    </a:gs>
                    <a:gs pos="100000">
                      <a:schemeClr val="accent1">
                        <a:shade val="93000"/>
                        <a:satMod val="100000"/>
                        <a:lumMod val="93000"/>
                        <a:alpha val="32000"/>
                      </a:schemeClr>
                    </a:gs>
                  </a:gsLst>
                  <a:path path="circle">
                    <a:fillToRect l="15000" t="15000" r="100000" b="10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" name="Group 9"/>
                <p:cNvGrpSpPr/>
                <p:nvPr/>
              </p:nvGrpSpPr>
              <p:grpSpPr>
                <a:xfrm>
                  <a:off x="533400" y="675620"/>
                  <a:ext cx="3099037" cy="1430179"/>
                  <a:chOff x="5562600" y="2885420"/>
                  <a:chExt cx="3099037" cy="1430179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5867400" y="3276600"/>
                    <a:ext cx="2438400" cy="762000"/>
                    <a:chOff x="5410200" y="3124200"/>
                    <a:chExt cx="2438400" cy="762000"/>
                  </a:xfrm>
                </p:grpSpPr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5410200" y="3124200"/>
                      <a:ext cx="838200" cy="38100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 flipH="1">
                      <a:off x="5410200" y="3505200"/>
                      <a:ext cx="838200" cy="38100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>
                      <a:off x="6248400" y="3505200"/>
                      <a:ext cx="848656" cy="0"/>
                    </a:xfrm>
                    <a:prstGeom prst="line">
                      <a:avLst/>
                    </a:prstGeom>
                    <a:ln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 flipV="1">
                      <a:off x="7097056" y="3124200"/>
                      <a:ext cx="751544" cy="38100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Arrow Connector 28"/>
                    <p:cNvCxnSpPr/>
                    <p:nvPr/>
                  </p:nvCxnSpPr>
                  <p:spPr>
                    <a:xfrm flipH="1" flipV="1">
                      <a:off x="7097056" y="3505200"/>
                      <a:ext cx="751544" cy="381000"/>
                    </a:xfrm>
                    <a:prstGeom prst="straightConnector1">
                      <a:avLst/>
                    </a:prstGeom>
                    <a:ln cap="flat">
                      <a:headEnd type="none"/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5562600" y="2885420"/>
                    <a:ext cx="33855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b="1" dirty="0" smtClean="0"/>
                      <a:t>χ</a:t>
                    </a:r>
                    <a:endParaRPr lang="en-US" sz="2400" b="1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562600" y="3723620"/>
                    <a:ext cx="32683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b="1" dirty="0" smtClean="0"/>
                      <a:t>χ</a:t>
                    </a:r>
                    <a:endParaRPr lang="en-US" sz="2400" b="1" dirty="0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7010400" y="3190220"/>
                    <a:ext cx="33855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 smtClean="0"/>
                      <a:t>a</a:t>
                    </a:r>
                    <a:endParaRPr lang="en-US" sz="2400" b="1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8305800" y="3048000"/>
                    <a:ext cx="355837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 smtClean="0"/>
                      <a:t>b</a:t>
                    </a:r>
                    <a:endParaRPr lang="en-US" sz="2400" b="1" dirty="0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8305800" y="3853934"/>
                    <a:ext cx="355837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 smtClean="0"/>
                      <a:t>b</a:t>
                    </a:r>
                    <a:endParaRPr lang="en-US" sz="2400" b="1" dirty="0"/>
                  </a:p>
                </p:txBody>
              </p:sp>
            </p:grpSp>
            <p:sp>
              <p:nvSpPr>
                <p:cNvPr id="11" name="Right Arrow 10"/>
                <p:cNvSpPr/>
                <p:nvPr/>
              </p:nvSpPr>
              <p:spPr>
                <a:xfrm>
                  <a:off x="3751451" y="932555"/>
                  <a:ext cx="990600" cy="381000"/>
                </a:xfrm>
                <a:prstGeom prst="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ight Arrow 11"/>
                <p:cNvSpPr/>
                <p:nvPr/>
              </p:nvSpPr>
              <p:spPr>
                <a:xfrm>
                  <a:off x="3733800" y="1524000"/>
                  <a:ext cx="990600" cy="381000"/>
                </a:xfrm>
                <a:prstGeom prst="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ight Arrow 12"/>
                <p:cNvSpPr/>
                <p:nvPr/>
              </p:nvSpPr>
              <p:spPr>
                <a:xfrm rot="713938">
                  <a:off x="3684820" y="2072457"/>
                  <a:ext cx="877611" cy="355486"/>
                </a:xfrm>
                <a:prstGeom prst="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ight Arrow 13"/>
                <p:cNvSpPr/>
                <p:nvPr/>
              </p:nvSpPr>
              <p:spPr>
                <a:xfrm rot="20915836">
                  <a:off x="3667909" y="464246"/>
                  <a:ext cx="877611" cy="355486"/>
                </a:xfrm>
                <a:prstGeom prst="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533462" y="152400"/>
                  <a:ext cx="3433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2800" dirty="0" smtClean="0"/>
                    <a:t>γ</a:t>
                  </a:r>
                  <a:endParaRPr lang="en-US" sz="2800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762062" y="1371600"/>
                  <a:ext cx="3433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2800" dirty="0" smtClean="0"/>
                    <a:t>γ</a:t>
                  </a:r>
                  <a:endParaRPr lang="en-US" sz="2800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609662" y="2057400"/>
                  <a:ext cx="3433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2800" dirty="0" smtClean="0"/>
                    <a:t>γ</a:t>
                  </a:r>
                  <a:endParaRPr lang="en-US" sz="28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800600" y="762000"/>
                  <a:ext cx="3433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2800" dirty="0" smtClean="0"/>
                    <a:t>γ</a:t>
                  </a:r>
                  <a:endParaRPr lang="en-US" sz="2800" dirty="0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1510297" y="1653625"/>
                <a:ext cx="1013696" cy="989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75000"/>
                  </a:lnSpc>
                </a:pPr>
                <a:r>
                  <a:rPr lang="en-US" sz="3400" b="1" spc="-100" dirty="0" smtClean="0"/>
                  <a:t>GCE</a:t>
                </a:r>
              </a:p>
              <a:p>
                <a:pPr algn="ctr">
                  <a:lnSpc>
                    <a:spcPct val="75000"/>
                  </a:lnSpc>
                </a:pPr>
                <a:r>
                  <a:rPr lang="en-US" sz="3400" b="1" spc="-100" dirty="0" smtClean="0"/>
                  <a:t>T </a:t>
                </a:r>
                <a:r>
                  <a:rPr lang="en-US" sz="3400" b="1" spc="-100" dirty="0" smtClean="0"/>
                  <a:t>~ </a:t>
                </a:r>
                <a:r>
                  <a:rPr lang="en-US" sz="3400" b="1" spc="-100" dirty="0" smtClean="0"/>
                  <a:t>0</a:t>
                </a:r>
                <a:endParaRPr lang="en-US" sz="3400" b="1" spc="-100" dirty="0"/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457200" y="1386795"/>
              <a:ext cx="4648200" cy="2270805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410200" y="1362684"/>
            <a:ext cx="3505200" cy="2294916"/>
            <a:chOff x="5410200" y="1362684"/>
            <a:chExt cx="3505200" cy="2294916"/>
          </a:xfrm>
        </p:grpSpPr>
        <p:grpSp>
          <p:nvGrpSpPr>
            <p:cNvPr id="30" name="Group 29"/>
            <p:cNvGrpSpPr/>
            <p:nvPr/>
          </p:nvGrpSpPr>
          <p:grpSpPr>
            <a:xfrm>
              <a:off x="5562600" y="1362684"/>
              <a:ext cx="3125787" cy="2294916"/>
              <a:chOff x="5486400" y="1411069"/>
              <a:chExt cx="3125787" cy="2294916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5486400" y="2285986"/>
                <a:ext cx="3125787" cy="1419999"/>
                <a:chOff x="5535850" y="2895600"/>
                <a:chExt cx="3125787" cy="1419999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5867400" y="3276600"/>
                  <a:ext cx="2438400" cy="762000"/>
                  <a:chOff x="5410200" y="3124200"/>
                  <a:chExt cx="2438400" cy="762000"/>
                </a:xfrm>
              </p:grpSpPr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5410200" y="3124200"/>
                    <a:ext cx="838200" cy="381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/>
                  <p:nvPr/>
                </p:nvCxnSpPr>
                <p:spPr>
                  <a:xfrm flipH="1">
                    <a:off x="5410200" y="3505200"/>
                    <a:ext cx="838200" cy="381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6248400" y="3505200"/>
                    <a:ext cx="848656" cy="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/>
                  <p:cNvCxnSpPr/>
                  <p:nvPr/>
                </p:nvCxnSpPr>
                <p:spPr>
                  <a:xfrm flipV="1">
                    <a:off x="7097056" y="3124200"/>
                    <a:ext cx="751544" cy="38100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/>
                  <p:cNvCxnSpPr/>
                  <p:nvPr/>
                </p:nvCxnSpPr>
                <p:spPr>
                  <a:xfrm flipH="1" flipV="1">
                    <a:off x="7097056" y="3505200"/>
                    <a:ext cx="751544" cy="381000"/>
                  </a:xfrm>
                  <a:prstGeom prst="straightConnector1">
                    <a:avLst/>
                  </a:prstGeom>
                  <a:ln cap="flat">
                    <a:headEnd type="none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4" name="TextBox 33"/>
                <p:cNvSpPr txBox="1"/>
                <p:nvPr/>
              </p:nvSpPr>
              <p:spPr>
                <a:xfrm>
                  <a:off x="5535850" y="2895600"/>
                  <a:ext cx="3268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2400" b="1" dirty="0" smtClean="0"/>
                    <a:t>χ</a:t>
                  </a:r>
                  <a:endParaRPr lang="en-US" sz="2400" b="1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557882" y="3733800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2400" b="1" dirty="0" smtClean="0"/>
                    <a:t>χ</a:t>
                  </a:r>
                  <a:endParaRPr lang="en-US" sz="2400" b="1" dirty="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7010400" y="3200400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/>
                    <a:t>a</a:t>
                  </a:r>
                  <a:endParaRPr lang="en-US" sz="2400" b="1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8305800" y="3048000"/>
                  <a:ext cx="3558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/>
                    <a:t>b</a:t>
                  </a:r>
                  <a:endParaRPr lang="en-US" sz="2400" b="1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8305800" y="3853934"/>
                  <a:ext cx="3558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/>
                    <a:t>b</a:t>
                  </a:r>
                  <a:endParaRPr lang="en-US" sz="2400" b="1" dirty="0"/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6629400" y="1411069"/>
                <a:ext cx="912479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sz="3600" dirty="0" smtClean="0"/>
                  <a:t>Ω</a:t>
                </a:r>
                <a:r>
                  <a:rPr lang="en-US" sz="3600" dirty="0" smtClean="0"/>
                  <a:t>h</a:t>
                </a:r>
                <a:r>
                  <a:rPr lang="en-US" sz="3600" baseline="30000" dirty="0" smtClean="0"/>
                  <a:t>2</a:t>
                </a:r>
              </a:p>
              <a:p>
                <a:pPr algn="ctr"/>
                <a:r>
                  <a:rPr lang="en-US" sz="3400" b="1" dirty="0" smtClean="0"/>
                  <a:t> T</a:t>
                </a:r>
                <a:r>
                  <a:rPr lang="en-US" sz="3400" b="1" baseline="-25000" dirty="0" smtClean="0"/>
                  <a:t>F</a:t>
                </a:r>
                <a:endParaRPr lang="en-US" sz="3400" b="1" baseline="-25000" dirty="0"/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5410200" y="1386795"/>
              <a:ext cx="3505200" cy="2270805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93331" y="3825195"/>
            <a:ext cx="5926470" cy="2451000"/>
            <a:chOff x="1905000" y="3825195"/>
            <a:chExt cx="5715000" cy="2347005"/>
          </a:xfrm>
        </p:grpSpPr>
        <p:sp>
          <p:nvSpPr>
            <p:cNvPr id="45" name="Freeform 44"/>
            <p:cNvSpPr/>
            <p:nvPr/>
          </p:nvSpPr>
          <p:spPr>
            <a:xfrm rot="19228248">
              <a:off x="2386842" y="5207049"/>
              <a:ext cx="1293062" cy="742558"/>
            </a:xfrm>
            <a:custGeom>
              <a:avLst/>
              <a:gdLst>
                <a:gd name="connsiteX0" fmla="*/ 0 w 1002390"/>
                <a:gd name="connsiteY0" fmla="*/ 42333 h 451556"/>
                <a:gd name="connsiteX1" fmla="*/ 197555 w 1002390"/>
                <a:gd name="connsiteY1" fmla="*/ 0 h 451556"/>
                <a:gd name="connsiteX2" fmla="*/ 197555 w 1002390"/>
                <a:gd name="connsiteY2" fmla="*/ 0 h 451556"/>
                <a:gd name="connsiteX3" fmla="*/ 225778 w 1002390"/>
                <a:gd name="connsiteY3" fmla="*/ 112889 h 451556"/>
                <a:gd name="connsiteX4" fmla="*/ 395111 w 1002390"/>
                <a:gd name="connsiteY4" fmla="*/ 84667 h 451556"/>
                <a:gd name="connsiteX5" fmla="*/ 423333 w 1002390"/>
                <a:gd name="connsiteY5" fmla="*/ 225778 h 451556"/>
                <a:gd name="connsiteX6" fmla="*/ 578555 w 1002390"/>
                <a:gd name="connsiteY6" fmla="*/ 169333 h 451556"/>
                <a:gd name="connsiteX7" fmla="*/ 606778 w 1002390"/>
                <a:gd name="connsiteY7" fmla="*/ 296333 h 451556"/>
                <a:gd name="connsiteX8" fmla="*/ 790222 w 1002390"/>
                <a:gd name="connsiteY8" fmla="*/ 282222 h 451556"/>
                <a:gd name="connsiteX9" fmla="*/ 790222 w 1002390"/>
                <a:gd name="connsiteY9" fmla="*/ 381000 h 451556"/>
                <a:gd name="connsiteX10" fmla="*/ 945444 w 1002390"/>
                <a:gd name="connsiteY10" fmla="*/ 352778 h 451556"/>
                <a:gd name="connsiteX11" fmla="*/ 1001889 w 1002390"/>
                <a:gd name="connsiteY11" fmla="*/ 338667 h 451556"/>
                <a:gd name="connsiteX12" fmla="*/ 987778 w 1002390"/>
                <a:gd name="connsiteY12" fmla="*/ 451556 h 45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2390" h="451556">
                  <a:moveTo>
                    <a:pt x="0" y="42333"/>
                  </a:moveTo>
                  <a:lnTo>
                    <a:pt x="197555" y="0"/>
                  </a:lnTo>
                  <a:lnTo>
                    <a:pt x="197555" y="0"/>
                  </a:lnTo>
                  <a:cubicBezTo>
                    <a:pt x="202259" y="18815"/>
                    <a:pt x="192852" y="98778"/>
                    <a:pt x="225778" y="112889"/>
                  </a:cubicBezTo>
                  <a:cubicBezTo>
                    <a:pt x="258704" y="127000"/>
                    <a:pt x="362185" y="65852"/>
                    <a:pt x="395111" y="84667"/>
                  </a:cubicBezTo>
                  <a:cubicBezTo>
                    <a:pt x="428037" y="103482"/>
                    <a:pt x="392759" y="211667"/>
                    <a:pt x="423333" y="225778"/>
                  </a:cubicBezTo>
                  <a:cubicBezTo>
                    <a:pt x="453907" y="239889"/>
                    <a:pt x="547981" y="157574"/>
                    <a:pt x="578555" y="169333"/>
                  </a:cubicBezTo>
                  <a:cubicBezTo>
                    <a:pt x="609129" y="181092"/>
                    <a:pt x="571500" y="277518"/>
                    <a:pt x="606778" y="296333"/>
                  </a:cubicBezTo>
                  <a:cubicBezTo>
                    <a:pt x="642056" y="315148"/>
                    <a:pt x="759648" y="268111"/>
                    <a:pt x="790222" y="282222"/>
                  </a:cubicBezTo>
                  <a:cubicBezTo>
                    <a:pt x="820796" y="296333"/>
                    <a:pt x="764352" y="369241"/>
                    <a:pt x="790222" y="381000"/>
                  </a:cubicBezTo>
                  <a:cubicBezTo>
                    <a:pt x="816092" y="392759"/>
                    <a:pt x="910166" y="359833"/>
                    <a:pt x="945444" y="352778"/>
                  </a:cubicBezTo>
                  <a:cubicBezTo>
                    <a:pt x="980722" y="345723"/>
                    <a:pt x="994833" y="322204"/>
                    <a:pt x="1001889" y="338667"/>
                  </a:cubicBezTo>
                  <a:cubicBezTo>
                    <a:pt x="1008945" y="355130"/>
                    <a:pt x="938389" y="416278"/>
                    <a:pt x="987778" y="451556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 rot="20997554">
              <a:off x="2377380" y="4282629"/>
              <a:ext cx="1293062" cy="742558"/>
            </a:xfrm>
            <a:custGeom>
              <a:avLst/>
              <a:gdLst>
                <a:gd name="connsiteX0" fmla="*/ 0 w 1002390"/>
                <a:gd name="connsiteY0" fmla="*/ 42333 h 451556"/>
                <a:gd name="connsiteX1" fmla="*/ 197555 w 1002390"/>
                <a:gd name="connsiteY1" fmla="*/ 0 h 451556"/>
                <a:gd name="connsiteX2" fmla="*/ 197555 w 1002390"/>
                <a:gd name="connsiteY2" fmla="*/ 0 h 451556"/>
                <a:gd name="connsiteX3" fmla="*/ 225778 w 1002390"/>
                <a:gd name="connsiteY3" fmla="*/ 112889 h 451556"/>
                <a:gd name="connsiteX4" fmla="*/ 395111 w 1002390"/>
                <a:gd name="connsiteY4" fmla="*/ 84667 h 451556"/>
                <a:gd name="connsiteX5" fmla="*/ 423333 w 1002390"/>
                <a:gd name="connsiteY5" fmla="*/ 225778 h 451556"/>
                <a:gd name="connsiteX6" fmla="*/ 578555 w 1002390"/>
                <a:gd name="connsiteY6" fmla="*/ 169333 h 451556"/>
                <a:gd name="connsiteX7" fmla="*/ 606778 w 1002390"/>
                <a:gd name="connsiteY7" fmla="*/ 296333 h 451556"/>
                <a:gd name="connsiteX8" fmla="*/ 790222 w 1002390"/>
                <a:gd name="connsiteY8" fmla="*/ 282222 h 451556"/>
                <a:gd name="connsiteX9" fmla="*/ 790222 w 1002390"/>
                <a:gd name="connsiteY9" fmla="*/ 381000 h 451556"/>
                <a:gd name="connsiteX10" fmla="*/ 945444 w 1002390"/>
                <a:gd name="connsiteY10" fmla="*/ 352778 h 451556"/>
                <a:gd name="connsiteX11" fmla="*/ 1001889 w 1002390"/>
                <a:gd name="connsiteY11" fmla="*/ 338667 h 451556"/>
                <a:gd name="connsiteX12" fmla="*/ 987778 w 1002390"/>
                <a:gd name="connsiteY12" fmla="*/ 451556 h 45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2390" h="451556">
                  <a:moveTo>
                    <a:pt x="0" y="42333"/>
                  </a:moveTo>
                  <a:lnTo>
                    <a:pt x="197555" y="0"/>
                  </a:lnTo>
                  <a:lnTo>
                    <a:pt x="197555" y="0"/>
                  </a:lnTo>
                  <a:cubicBezTo>
                    <a:pt x="202259" y="18815"/>
                    <a:pt x="192852" y="98778"/>
                    <a:pt x="225778" y="112889"/>
                  </a:cubicBezTo>
                  <a:cubicBezTo>
                    <a:pt x="258704" y="127000"/>
                    <a:pt x="362185" y="65852"/>
                    <a:pt x="395111" y="84667"/>
                  </a:cubicBezTo>
                  <a:cubicBezTo>
                    <a:pt x="428037" y="103482"/>
                    <a:pt x="392759" y="211667"/>
                    <a:pt x="423333" y="225778"/>
                  </a:cubicBezTo>
                  <a:cubicBezTo>
                    <a:pt x="453907" y="239889"/>
                    <a:pt x="547981" y="157574"/>
                    <a:pt x="578555" y="169333"/>
                  </a:cubicBezTo>
                  <a:cubicBezTo>
                    <a:pt x="609129" y="181092"/>
                    <a:pt x="571500" y="277518"/>
                    <a:pt x="606778" y="296333"/>
                  </a:cubicBezTo>
                  <a:cubicBezTo>
                    <a:pt x="642056" y="315148"/>
                    <a:pt x="759648" y="268111"/>
                    <a:pt x="790222" y="282222"/>
                  </a:cubicBezTo>
                  <a:cubicBezTo>
                    <a:pt x="820796" y="296333"/>
                    <a:pt x="764352" y="369241"/>
                    <a:pt x="790222" y="381000"/>
                  </a:cubicBezTo>
                  <a:cubicBezTo>
                    <a:pt x="816092" y="392759"/>
                    <a:pt x="910166" y="359833"/>
                    <a:pt x="945444" y="352778"/>
                  </a:cubicBezTo>
                  <a:cubicBezTo>
                    <a:pt x="980722" y="345723"/>
                    <a:pt x="994833" y="322204"/>
                    <a:pt x="1001889" y="338667"/>
                  </a:cubicBezTo>
                  <a:cubicBezTo>
                    <a:pt x="1008945" y="355130"/>
                    <a:pt x="938389" y="416278"/>
                    <a:pt x="987778" y="451556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505201" y="4714239"/>
              <a:ext cx="589779" cy="77216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981200" y="3962400"/>
              <a:ext cx="4414899" cy="2209800"/>
              <a:chOff x="5410200" y="2971800"/>
              <a:chExt cx="3422457" cy="1343799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7048814" y="3276600"/>
                <a:ext cx="1256986" cy="762000"/>
                <a:chOff x="6591614" y="3124200"/>
                <a:chExt cx="1256986" cy="762000"/>
              </a:xfrm>
            </p:grpSpPr>
            <p:cxnSp>
              <p:nvCxnSpPr>
                <p:cNvPr id="57" name="Straight Arrow Connector 56"/>
                <p:cNvCxnSpPr/>
                <p:nvPr/>
              </p:nvCxnSpPr>
              <p:spPr>
                <a:xfrm flipV="1">
                  <a:off x="7097056" y="3124200"/>
                  <a:ext cx="751544" cy="3810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 flipH="1" flipV="1">
                  <a:off x="7097056" y="3505200"/>
                  <a:ext cx="751544" cy="381000"/>
                </a:xfrm>
                <a:prstGeom prst="straightConnector1">
                  <a:avLst/>
                </a:prstGeom>
                <a:ln cap="flat">
                  <a:headEnd type="none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>
                  <a:stCxn id="47" idx="6"/>
                </p:cNvCxnSpPr>
                <p:nvPr/>
              </p:nvCxnSpPr>
              <p:spPr>
                <a:xfrm flipV="1">
                  <a:off x="6591614" y="3505200"/>
                  <a:ext cx="505442" cy="6179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/>
              <p:cNvSpPr txBox="1"/>
              <p:nvPr/>
            </p:nvSpPr>
            <p:spPr>
              <a:xfrm>
                <a:off x="5410200" y="2971800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g</a:t>
                </a:r>
                <a:endParaRPr lang="en-US" sz="24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410200" y="3798332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g</a:t>
                </a:r>
                <a:endParaRPr lang="en-US" sz="2400" b="1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198193" y="3344217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a</a:t>
                </a:r>
                <a:endParaRPr lang="en-US" sz="2400" b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305800" y="3048000"/>
                <a:ext cx="5268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l/q</a:t>
                </a:r>
                <a:endParaRPr lang="en-US" sz="2400" b="1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305800" y="3853934"/>
                <a:ext cx="5268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l/q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5319142" y="4521504"/>
              <a:ext cx="2261863" cy="795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/>
                <a:t>LHC?</a:t>
              </a:r>
            </a:p>
            <a:p>
              <a:pPr algn="r"/>
              <a:r>
                <a:rPr lang="en-US" sz="2400" b="1" dirty="0" smtClean="0"/>
                <a:t>Relate to h125?</a:t>
              </a:r>
              <a:endParaRPr lang="en-US" sz="2400" b="1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905000" y="3825195"/>
              <a:ext cx="5715000" cy="2270805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58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90600" y="2511678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40000"/>
              </a:lnSpc>
            </a:pPr>
            <a:r>
              <a:rPr lang="en-US" sz="7200" b="1" spc="-320" dirty="0" err="1" smtClean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Supersymmetry</a:t>
            </a:r>
            <a:endParaRPr lang="en-US" sz="7200" b="1" spc="-320" dirty="0" smtClean="0">
              <a:solidFill>
                <a:srgbClr val="CCC7A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3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600201"/>
            <a:ext cx="2986883" cy="1981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800" y="3581400"/>
            <a:ext cx="4064702" cy="289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09800"/>
            <a:ext cx="5029200" cy="731520"/>
          </a:xfrm>
          <a:prstGeom prst="rect">
            <a:avLst/>
          </a:prstGeom>
          <a:solidFill>
            <a:srgbClr val="E2DFD0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Explains hierarchy between the EW </a:t>
            </a:r>
            <a:r>
              <a:rPr lang="en-US" sz="2000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scale </a:t>
            </a: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 the Planck/unification </a:t>
            </a:r>
            <a:r>
              <a:rPr lang="en-US" sz="2000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scales.</a:t>
            </a:r>
            <a:endParaRPr lang="en-US" sz="2000" b="1" spc="-15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048000"/>
            <a:ext cx="5029200" cy="731520"/>
          </a:xfrm>
          <a:prstGeom prst="rect">
            <a:avLst/>
          </a:prstGeom>
          <a:solidFill>
            <a:srgbClr val="E2DFD0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Generates </a:t>
            </a:r>
            <a:r>
              <a:rPr lang="en-US" sz="2000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electroweak symmetry breaking (EWSB).</a:t>
            </a:r>
            <a:endParaRPr lang="en-US" sz="2000" b="1" spc="-15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9904" y="3886200"/>
            <a:ext cx="5029200" cy="731520"/>
          </a:xfrm>
          <a:prstGeom prst="rect">
            <a:avLst/>
          </a:prstGeom>
          <a:solidFill>
            <a:srgbClr val="E2DFD0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Allows unification of electroweak and </a:t>
            </a:r>
            <a:r>
              <a:rPr lang="en-US" sz="2000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nuclear </a:t>
            </a: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forces at energies ~10</a:t>
            </a:r>
            <a:r>
              <a:rPr lang="en-US" sz="2000" b="1" spc="-150" baseline="30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</a:t>
            </a: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150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GeV</a:t>
            </a:r>
            <a:r>
              <a:rPr lang="en-US" sz="2000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sz="2000" b="1" spc="-15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724400"/>
            <a:ext cx="5029200" cy="731520"/>
          </a:xfrm>
          <a:prstGeom prst="rect">
            <a:avLst/>
          </a:prstGeom>
          <a:solidFill>
            <a:srgbClr val="E2DFD0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Provides a good dark matter candidate</a:t>
            </a: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000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</a:t>
            </a: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Lightest SUSY Particle (LSP</a:t>
            </a:r>
            <a:r>
              <a:rPr lang="en-US" sz="2000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2000" b="1" spc="-15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Supersymmetry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: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8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Minimal </a:t>
            </a:r>
            <a:r>
              <a:rPr lang="en-US" dirty="0" err="1"/>
              <a:t>Supersymmetric</a:t>
            </a:r>
            <a:r>
              <a:rPr lang="en-US" dirty="0"/>
              <a:t> </a:t>
            </a:r>
            <a:r>
              <a:rPr lang="en-US" dirty="0" smtClean="0"/>
              <a:t>SM (MSSM)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593" r="884"/>
          <a:stretch/>
        </p:blipFill>
        <p:spPr>
          <a:xfrm>
            <a:off x="6324600" y="3756448"/>
            <a:ext cx="2497700" cy="2415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25880"/>
            <a:ext cx="5867400" cy="731520"/>
          </a:xfrm>
          <a:prstGeom prst="rect">
            <a:avLst/>
          </a:prstGeom>
          <a:solidFill>
            <a:srgbClr val="E2DFD0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 every fermion there is a boson of equal mass and couplings and visa </a:t>
            </a:r>
            <a:r>
              <a:rPr lang="en-US" sz="2000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versa.</a:t>
            </a:r>
            <a:endParaRPr lang="en-US" sz="2000" b="1" spc="-15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" r="52466"/>
          <a:stretch/>
        </p:blipFill>
        <p:spPr>
          <a:xfrm>
            <a:off x="6339982" y="1318048"/>
            <a:ext cx="2497700" cy="2415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13660"/>
            <a:ext cx="5867400" cy="41148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 new couplings.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129790"/>
            <a:ext cx="5867400" cy="41148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DM:  </a:t>
            </a:r>
            <a:r>
              <a:rPr lang="en-US" sz="2000" b="1" spc="-150" dirty="0" err="1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Gauginos</a:t>
            </a:r>
            <a:r>
              <a:rPr lang="en-US" sz="2000" b="1" spc="-150" dirty="0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+ </a:t>
            </a:r>
            <a:r>
              <a:rPr lang="en-US" sz="2000" b="1" spc="-150" dirty="0" err="1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Higgsinos</a:t>
            </a:r>
            <a:endParaRPr lang="en-US" sz="2000" b="1" spc="-150" dirty="0">
              <a:solidFill>
                <a:srgbClr val="E2DFD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097530"/>
            <a:ext cx="5867400" cy="4114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4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SUSY has to be broken.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90600" y="3581400"/>
            <a:ext cx="4876800" cy="2362200"/>
            <a:chOff x="990600" y="3962400"/>
            <a:chExt cx="4876800" cy="2362200"/>
          </a:xfrm>
        </p:grpSpPr>
        <p:sp>
          <p:nvSpPr>
            <p:cNvPr id="16" name="Rectangle 15"/>
            <p:cNvSpPr/>
            <p:nvPr/>
          </p:nvSpPr>
          <p:spPr>
            <a:xfrm>
              <a:off x="990600" y="3962400"/>
              <a:ext cx="4876800" cy="2362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28700" y="3989338"/>
              <a:ext cx="48006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spc="-100" dirty="0"/>
                <a:t>Need 2 Higgs doublets:  </a:t>
              </a:r>
            </a:p>
            <a:p>
              <a:pPr marL="1193800" indent="-565150">
                <a:tabLst>
                  <a:tab pos="4627563" algn="l"/>
                </a:tabLst>
              </a:pPr>
              <a:r>
                <a:rPr lang="en-US" sz="2400" b="1" spc="-100" dirty="0" smtClean="0"/>
                <a:t>H</a:t>
              </a:r>
              <a:r>
                <a:rPr lang="en-US" sz="2400" b="1" spc="-100" baseline="-25000" dirty="0" smtClean="0"/>
                <a:t>u</a:t>
              </a:r>
              <a:r>
                <a:rPr lang="en-US" sz="2400" spc="-100" dirty="0" smtClean="0"/>
                <a:t> –	</a:t>
              </a:r>
              <a:r>
                <a:rPr lang="en-US" sz="2400" spc="-150" dirty="0" smtClean="0"/>
                <a:t>Couples </a:t>
              </a:r>
              <a:r>
                <a:rPr lang="en-US" sz="2400" spc="-150" dirty="0"/>
                <a:t>only to up-type quarks</a:t>
              </a:r>
            </a:p>
            <a:p>
              <a:pPr marL="1193800" indent="-565150">
                <a:tabLst>
                  <a:tab pos="4627563" algn="l"/>
                </a:tabLst>
              </a:pPr>
              <a:r>
                <a:rPr lang="en-US" sz="2400" b="1" spc="-100" dirty="0" err="1" smtClean="0"/>
                <a:t>H</a:t>
              </a:r>
              <a:r>
                <a:rPr lang="en-US" sz="2400" b="1" spc="-100" baseline="-25000" dirty="0" err="1" smtClean="0"/>
                <a:t>d</a:t>
              </a:r>
              <a:r>
                <a:rPr lang="en-US" sz="2400" spc="-100" dirty="0" smtClean="0"/>
                <a:t> –	</a:t>
              </a:r>
              <a:r>
                <a:rPr lang="en-US" sz="2400" spc="-150" dirty="0" smtClean="0"/>
                <a:t>Couples </a:t>
              </a:r>
              <a:r>
                <a:rPr lang="en-US" sz="2400" spc="-150" dirty="0"/>
                <a:t>only to down-type quarks and leptons.</a:t>
              </a:r>
            </a:p>
            <a:p>
              <a:pPr algn="ctr"/>
              <a:r>
                <a:rPr lang="en-US" sz="2400" b="1" spc="-100" dirty="0"/>
                <a:t>m</a:t>
              </a:r>
              <a:r>
                <a:rPr lang="en-US" sz="2400" b="1" spc="-100" baseline="-25000" dirty="0"/>
                <a:t>A</a:t>
              </a:r>
              <a:r>
                <a:rPr lang="en-US" sz="2400" b="1" spc="-100" dirty="0"/>
                <a:t> ~ </a:t>
              </a:r>
              <a:r>
                <a:rPr lang="en-US" sz="2400" b="1" spc="-100" dirty="0" err="1"/>
                <a:t>m</a:t>
              </a:r>
              <a:r>
                <a:rPr lang="en-US" sz="2400" b="1" spc="-100" baseline="-25000" dirty="0" err="1"/>
                <a:t>H</a:t>
              </a:r>
              <a:endParaRPr lang="en-US" sz="2400" b="1" spc="-100" baseline="-25000" dirty="0"/>
            </a:p>
            <a:p>
              <a:pPr algn="ctr"/>
              <a:r>
                <a:rPr lang="en-US" sz="2400" b="1" spc="-100" dirty="0"/>
                <a:t>tan </a:t>
              </a:r>
              <a:r>
                <a:rPr lang="el-GR" sz="2400" b="1" spc="-100" dirty="0"/>
                <a:t>β</a:t>
              </a:r>
              <a:r>
                <a:rPr lang="en-US" sz="2400" b="1" spc="-100" dirty="0"/>
                <a:t> = </a:t>
              </a:r>
              <a:r>
                <a:rPr lang="en-US" sz="2400" b="1" spc="-100" dirty="0" smtClean="0"/>
                <a:t>v</a:t>
              </a:r>
              <a:r>
                <a:rPr lang="en-US" sz="2400" b="1" spc="-100" baseline="-25000" dirty="0" smtClean="0"/>
                <a:t>u </a:t>
              </a:r>
              <a:r>
                <a:rPr lang="en-US" sz="2400" b="1" spc="-100" dirty="0" smtClean="0"/>
                <a:t>/</a:t>
              </a:r>
              <a:r>
                <a:rPr lang="en-US" sz="2400" b="1" spc="-100" dirty="0" err="1"/>
                <a:t>v</a:t>
              </a:r>
              <a:r>
                <a:rPr lang="en-US" sz="2400" b="1" spc="-100" baseline="-25000" dirty="0" err="1"/>
                <a:t>d</a:t>
              </a:r>
              <a:endParaRPr lang="en-US" sz="2400" b="1" spc="-1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36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379" y="265436"/>
            <a:ext cx="8229600" cy="563562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dirty="0" smtClean="0"/>
              <a:t>Next to Minimal </a:t>
            </a:r>
            <a:r>
              <a:rPr lang="en-US" dirty="0" err="1"/>
              <a:t>Supersymmetric</a:t>
            </a:r>
            <a:r>
              <a:rPr lang="en-US" dirty="0"/>
              <a:t> </a:t>
            </a:r>
            <a:r>
              <a:rPr lang="en-US" dirty="0" smtClean="0"/>
              <a:t>SM </a:t>
            </a:r>
            <a:r>
              <a:rPr lang="en-US" dirty="0" smtClean="0">
                <a:solidFill>
                  <a:schemeClr val="tx1"/>
                </a:solidFill>
              </a:rPr>
              <a:t>(NMSSM</a:t>
            </a:r>
            <a:r>
              <a:rPr lang="en-US" dirty="0" smtClean="0">
                <a:solidFill>
                  <a:schemeClr val="tx1"/>
                </a:solidFill>
              </a:rPr>
              <a:t>).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19181" y="976265"/>
            <a:ext cx="7107748" cy="2915410"/>
            <a:chOff x="990599" y="3581400"/>
            <a:chExt cx="7107748" cy="2915410"/>
          </a:xfrm>
        </p:grpSpPr>
        <p:grpSp>
          <p:nvGrpSpPr>
            <p:cNvPr id="18" name="Group 17"/>
            <p:cNvGrpSpPr/>
            <p:nvPr/>
          </p:nvGrpSpPr>
          <p:grpSpPr>
            <a:xfrm>
              <a:off x="990599" y="3581400"/>
              <a:ext cx="7107748" cy="2915410"/>
              <a:chOff x="990600" y="3962400"/>
              <a:chExt cx="4876800" cy="2362200"/>
            </a:xfrm>
            <a:solidFill>
              <a:schemeClr val="accent6"/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990600" y="3962400"/>
                <a:ext cx="4876800" cy="23622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28700" y="3989338"/>
                <a:ext cx="4800600" cy="33855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400" b="1" spc="-100" baseline="-25000" dirty="0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83355" y="3725632"/>
              <a:ext cx="2930081" cy="797979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2324660" y="4446054"/>
              <a:ext cx="4287730" cy="1811657"/>
              <a:chOff x="3381958" y="3944786"/>
              <a:chExt cx="5097274" cy="192583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r="938"/>
              <a:stretch/>
            </p:blipFill>
            <p:spPr>
              <a:xfrm>
                <a:off x="3381958" y="3944786"/>
                <a:ext cx="5097274" cy="101608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251332" y="5178118"/>
                <a:ext cx="8078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AD0101"/>
                    </a:solidFill>
                  </a:rPr>
                  <a:t>m</a:t>
                </a:r>
                <a:r>
                  <a:rPr lang="en-US" sz="2400" b="1" baseline="-25000" dirty="0" smtClean="0">
                    <a:solidFill>
                      <a:srgbClr val="AD0101"/>
                    </a:solidFill>
                  </a:rPr>
                  <a:t>A</a:t>
                </a:r>
                <a:endParaRPr lang="en-US" b="1" baseline="-25000" dirty="0">
                  <a:solidFill>
                    <a:srgbClr val="AD010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184387" y="5408951"/>
                <a:ext cx="11137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AD0101"/>
                    </a:solidFill>
                  </a:rPr>
                  <a:t>m</a:t>
                </a:r>
                <a:r>
                  <a:rPr lang="en-US" sz="2400" b="1" baseline="-25000" dirty="0" smtClean="0">
                    <a:solidFill>
                      <a:srgbClr val="AD0101"/>
                    </a:solidFill>
                  </a:rPr>
                  <a:t>a</a:t>
                </a:r>
                <a:r>
                  <a:rPr lang="en-US" sz="2400" b="1" dirty="0" smtClean="0">
                    <a:solidFill>
                      <a:srgbClr val="AD0101"/>
                    </a:solidFill>
                  </a:rPr>
                  <a:t>/</a:t>
                </a:r>
                <a:r>
                  <a:rPr lang="en-US" sz="2400" b="1" dirty="0" err="1" smtClean="0">
                    <a:solidFill>
                      <a:srgbClr val="AD0101"/>
                    </a:solidFill>
                  </a:rPr>
                  <a:t>m</a:t>
                </a:r>
                <a:r>
                  <a:rPr lang="en-US" sz="2400" b="1" baseline="-25000" dirty="0" err="1" smtClean="0">
                    <a:solidFill>
                      <a:srgbClr val="AD0101"/>
                    </a:solidFill>
                  </a:rPr>
                  <a:t>hS</a:t>
                </a:r>
                <a:endParaRPr lang="en-US" sz="2400" b="1" baseline="-25000" dirty="0">
                  <a:solidFill>
                    <a:srgbClr val="AD0101"/>
                  </a:solidFill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5453535" y="4697412"/>
                <a:ext cx="28863" cy="625006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7886074" y="4697412"/>
                <a:ext cx="0" cy="874951"/>
              </a:xfrm>
              <a:prstGeom prst="straightConnector1">
                <a:avLst/>
              </a:prstGeom>
              <a:ln>
                <a:solidFill>
                  <a:srgbClr val="C0504D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5222470" y="4185893"/>
                <a:ext cx="403910" cy="540379"/>
              </a:xfrm>
              <a:prstGeom prst="ellipse">
                <a:avLst/>
              </a:prstGeom>
              <a:noFill/>
              <a:ln w="28575" cmpd="sng">
                <a:solidFill>
                  <a:srgbClr val="8064A2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69688" y="4171463"/>
                <a:ext cx="403910" cy="540379"/>
              </a:xfrm>
              <a:prstGeom prst="ellipse">
                <a:avLst/>
              </a:prstGeom>
              <a:noFill/>
              <a:ln w="28575" cmpd="sng">
                <a:solidFill>
                  <a:srgbClr val="8064A2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1525751" y="4013966"/>
            <a:ext cx="5867400" cy="2592490"/>
            <a:chOff x="1610233" y="984644"/>
            <a:chExt cx="5867400" cy="2592490"/>
          </a:xfrm>
        </p:grpSpPr>
        <p:sp>
          <p:nvSpPr>
            <p:cNvPr id="5" name="TextBox 4"/>
            <p:cNvSpPr txBox="1"/>
            <p:nvPr/>
          </p:nvSpPr>
          <p:spPr>
            <a:xfrm>
              <a:off x="1610233" y="984644"/>
              <a:ext cx="5867400" cy="11003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2000" dirty="0"/>
                <a:t>2 Doublets (H</a:t>
              </a:r>
              <a:r>
                <a:rPr lang="en-US" sz="2000" baseline="-25000" dirty="0"/>
                <a:t>u</a:t>
              </a:r>
              <a:r>
                <a:rPr lang="en-US" sz="2000" dirty="0"/>
                <a:t>, </a:t>
              </a:r>
              <a:r>
                <a:rPr lang="en-US" sz="2000" dirty="0" err="1"/>
                <a:t>H</a:t>
              </a:r>
              <a:r>
                <a:rPr lang="en-US" sz="2000" baseline="-25000" dirty="0" err="1"/>
                <a:t>d</a:t>
              </a:r>
              <a:r>
                <a:rPr lang="en-US" sz="2000" dirty="0"/>
                <a:t>) + Singlet (S)</a:t>
              </a:r>
            </a:p>
            <a:p>
              <a:pPr algn="r"/>
              <a:r>
                <a:rPr lang="en-US" sz="2000" dirty="0"/>
                <a:t>Singlet couples only to the Higgs Sector.</a:t>
              </a:r>
            </a:p>
            <a:p>
              <a:pPr algn="r"/>
              <a:r>
                <a:rPr lang="en-US" sz="2000" dirty="0"/>
                <a:t>Singlet acquires </a:t>
              </a:r>
              <a:r>
                <a:rPr lang="en-US" sz="2000" dirty="0" err="1"/>
                <a:t>vev</a:t>
              </a:r>
              <a:r>
                <a:rPr lang="en-US" sz="2000" dirty="0"/>
                <a:t>: </a:t>
              </a:r>
              <a:r>
                <a:rPr lang="el-GR" sz="2000" dirty="0"/>
                <a:t>μ</a:t>
              </a:r>
              <a:r>
                <a:rPr lang="en-US" sz="2000" dirty="0"/>
                <a:t> = </a:t>
              </a:r>
              <a:r>
                <a:rPr lang="el-GR" sz="2000" dirty="0"/>
                <a:t>λ</a:t>
              </a:r>
              <a:r>
                <a:rPr lang="en-US" sz="2000" dirty="0"/>
                <a:t> </a:t>
              </a:r>
              <a:r>
                <a:rPr lang="en-US" sz="2000" dirty="0" err="1"/>
                <a:t>v</a:t>
              </a:r>
              <a:r>
                <a:rPr lang="en-US" sz="2000" baseline="-25000" dirty="0" err="1"/>
                <a:t>s</a:t>
              </a:r>
              <a:endParaRPr lang="en-US" sz="2000" baseline="-25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10233" y="2641267"/>
              <a:ext cx="5867400" cy="411480"/>
            </a:xfrm>
            <a:prstGeom prst="rect">
              <a:avLst/>
            </a:prstGeom>
            <a:solidFill>
              <a:srgbClr val="9BBB59"/>
            </a:solidFill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 dirty="0">
                  <a:solidFill>
                    <a:srgbClr val="0000FF"/>
                  </a:solidFill>
                </a:rPr>
                <a:t>2 CP-Odd </a:t>
              </a:r>
              <a:r>
                <a:rPr lang="en-US" sz="2000" b="1" dirty="0" err="1">
                  <a:solidFill>
                    <a:srgbClr val="0000FF"/>
                  </a:solidFill>
                </a:rPr>
                <a:t>Higgses</a:t>
              </a:r>
              <a:r>
                <a:rPr lang="en-US" sz="2000" b="1" dirty="0" smtClean="0">
                  <a:solidFill>
                    <a:srgbClr val="0000FF"/>
                  </a:solidFill>
                </a:rPr>
                <a:t>: a</a:t>
              </a:r>
              <a:r>
                <a:rPr lang="en-US" sz="2000" b="1" baseline="-25000" dirty="0" smtClean="0">
                  <a:solidFill>
                    <a:srgbClr val="0000FF"/>
                  </a:solidFill>
                </a:rPr>
                <a:t>2</a:t>
              </a:r>
              <a:r>
                <a:rPr lang="en-US" sz="2000" b="1" dirty="0" smtClean="0">
                  <a:solidFill>
                    <a:srgbClr val="0000FF"/>
                  </a:solidFill>
                </a:rPr>
                <a:t>, a</a:t>
              </a:r>
              <a:endParaRPr lang="en-US" sz="2000" b="1" baseline="-25000" dirty="0" smtClean="0">
                <a:solidFill>
                  <a:srgbClr val="0000FF"/>
                </a:solidFill>
              </a:endParaRPr>
            </a:p>
            <a:p>
              <a:pPr algn="r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C0504D"/>
                  </a:solidFill>
                </a:rPr>
                <a:t>Direct se</a:t>
              </a:r>
              <a:r>
                <a:rPr lang="en-US" sz="2000" b="1" dirty="0">
                  <a:solidFill>
                    <a:srgbClr val="C0504D"/>
                  </a:solidFill>
                </a:rPr>
                <a:t>a</a:t>
              </a:r>
              <a:r>
                <a:rPr lang="en-US" sz="2000" b="1" dirty="0" smtClean="0">
                  <a:solidFill>
                    <a:srgbClr val="C0504D"/>
                  </a:solidFill>
                </a:rPr>
                <a:t>rches for A/H -&gt;</a:t>
              </a:r>
              <a:r>
                <a:rPr lang="el-GR" sz="2000" b="1" dirty="0" smtClean="0">
                  <a:solidFill>
                    <a:srgbClr val="C0504D"/>
                  </a:solidFill>
                </a:rPr>
                <a:t>ττ</a:t>
              </a:r>
              <a:r>
                <a:rPr lang="en-US" sz="2000" b="1" dirty="0" smtClean="0">
                  <a:solidFill>
                    <a:srgbClr val="C0504D"/>
                  </a:solidFill>
                </a:rPr>
                <a:t> and H</a:t>
              </a:r>
              <a:r>
                <a:rPr lang="en-US" sz="2000" b="1" baseline="30000" dirty="0" smtClean="0">
                  <a:solidFill>
                    <a:srgbClr val="C0504D"/>
                  </a:solidFill>
                </a:rPr>
                <a:t>+</a:t>
              </a:r>
              <a:r>
                <a:rPr lang="en-US" sz="2000" b="1" dirty="0" smtClean="0">
                  <a:solidFill>
                    <a:srgbClr val="C0504D"/>
                  </a:solidFill>
                </a:rPr>
                <a:t> -&gt; </a:t>
              </a:r>
              <a:r>
                <a:rPr lang="el-GR" sz="2000" b="1" dirty="0" smtClean="0">
                  <a:solidFill>
                    <a:srgbClr val="C0504D"/>
                  </a:solidFill>
                </a:rPr>
                <a:t>τ ν</a:t>
              </a:r>
              <a:endParaRPr lang="en-US" sz="2000" dirty="0">
                <a:solidFill>
                  <a:srgbClr val="C0504D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10233" y="2157397"/>
              <a:ext cx="5867400" cy="411480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4F81BD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l-GR" sz="2000" b="1" dirty="0">
                  <a:solidFill>
                    <a:srgbClr val="0000FF"/>
                  </a:solidFill>
                </a:rPr>
                <a:t>3 </a:t>
              </a:r>
              <a:r>
                <a:rPr lang="en-US" sz="2000" b="1" dirty="0">
                  <a:solidFill>
                    <a:srgbClr val="0000FF"/>
                  </a:solidFill>
                </a:rPr>
                <a:t>CP-Even </a:t>
              </a:r>
              <a:r>
                <a:rPr lang="en-US" sz="2000" b="1" dirty="0" err="1">
                  <a:solidFill>
                    <a:srgbClr val="0000FF"/>
                  </a:solidFill>
                </a:rPr>
                <a:t>Higgses</a:t>
              </a:r>
              <a:r>
                <a:rPr lang="en-US" sz="2000" b="1" dirty="0" smtClean="0">
                  <a:solidFill>
                    <a:srgbClr val="0000FF"/>
                  </a:solidFill>
                </a:rPr>
                <a:t>: h, H, S</a:t>
              </a:r>
            </a:p>
            <a:p>
              <a:pPr algn="r">
                <a:lnSpc>
                  <a:spcPct val="80000"/>
                </a:lnSpc>
              </a:pPr>
              <a:r>
                <a:rPr lang="en-US" sz="2000" b="1" dirty="0">
                  <a:solidFill>
                    <a:schemeClr val="accent2"/>
                  </a:solidFill>
                </a:rPr>
                <a:t>h</a:t>
              </a:r>
              <a:r>
                <a:rPr lang="en-US" sz="2000" b="1" dirty="0" smtClean="0">
                  <a:solidFill>
                    <a:schemeClr val="accent2"/>
                  </a:solidFill>
                </a:rPr>
                <a:t> ~ 125 </a:t>
              </a:r>
              <a:r>
                <a:rPr lang="en-US" sz="2000" b="1" dirty="0" err="1" smtClean="0">
                  <a:solidFill>
                    <a:schemeClr val="accent2"/>
                  </a:solidFill>
                </a:rPr>
                <a:t>GeV</a:t>
              </a:r>
              <a:r>
                <a:rPr lang="en-US" sz="2000" b="1" dirty="0" smtClean="0">
                  <a:solidFill>
                    <a:schemeClr val="accent2"/>
                  </a:solidFill>
                </a:rPr>
                <a:t>, h-H and h-S mixing</a:t>
              </a:r>
              <a:endParaRPr lang="en-US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10233" y="3143841"/>
              <a:ext cx="5867400" cy="374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 dirty="0" smtClean="0">
                  <a:solidFill>
                    <a:schemeClr val="tx1"/>
                  </a:solidFill>
                </a:rPr>
                <a:t>5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Neutralinos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: 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48697" y="3037133"/>
              <a:ext cx="4328936" cy="54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54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85800" y="2511678"/>
            <a:ext cx="8305800" cy="1627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5000"/>
              </a:lnSpc>
            </a:pPr>
            <a:r>
              <a:rPr lang="en-US" sz="6000" b="1" spc="-320" dirty="0" smtClean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Galactic Center Excess</a:t>
            </a:r>
          </a:p>
          <a:p>
            <a:pPr>
              <a:lnSpc>
                <a:spcPct val="35000"/>
              </a:lnSpc>
            </a:pPr>
            <a:r>
              <a:rPr lang="en-US" sz="7200" b="1" spc="-320" dirty="0" smtClean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</a:t>
            </a: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7200" b="1" spc="-320" dirty="0" smtClean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</a:t>
            </a:r>
            <a:r>
              <a:rPr lang="en-US" sz="4400" b="1" spc="-320" dirty="0" smtClean="0">
                <a:solidFill>
                  <a:srgbClr val="15151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connections </a:t>
            </a:r>
            <a:r>
              <a:rPr lang="en-US" sz="4400" b="1" spc="-320" dirty="0" smtClean="0">
                <a:solidFill>
                  <a:srgbClr val="15151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the </a:t>
            </a:r>
            <a:r>
              <a:rPr lang="en-US" sz="4400" b="1" spc="-320" dirty="0" smtClean="0">
                <a:solidFill>
                  <a:srgbClr val="15151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LHC</a:t>
            </a:r>
            <a:endParaRPr lang="en-US" sz="4400" b="1" spc="-320" dirty="0">
              <a:solidFill>
                <a:srgbClr val="CCC7A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35000"/>
              </a:lnSpc>
            </a:pPr>
            <a:endParaRPr lang="en-US" sz="4400" b="1" spc="-320" dirty="0" smtClean="0">
              <a:solidFill>
                <a:srgbClr val="CCC7A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35000"/>
              </a:lnSpc>
            </a:pPr>
            <a:r>
              <a:rPr lang="en-US" sz="4400" b="1" spc="-320" dirty="0" smtClean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the NMSSM</a:t>
            </a:r>
            <a:endParaRPr lang="en-US" sz="4400" b="1" spc="-320" dirty="0" smtClean="0">
              <a:solidFill>
                <a:srgbClr val="CCC7A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6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6658"/>
            <a:ext cx="8229600" cy="563562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Neutralino</a:t>
            </a:r>
            <a:r>
              <a:rPr lang="en-US" dirty="0" smtClean="0">
                <a:solidFill>
                  <a:srgbClr val="000000"/>
                </a:solidFill>
              </a:rPr>
              <a:t> Composition</a:t>
            </a:r>
            <a:r>
              <a:rPr lang="en-US" sz="3600" dirty="0" smtClean="0">
                <a:solidFill>
                  <a:srgbClr val="000000"/>
                </a:solidFill>
              </a:rPr>
              <a:t/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/>
              <a:t>Wino Decoupled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1296" y="1600200"/>
            <a:ext cx="4251632" cy="4525963"/>
          </a:xfrm>
          <a:solidFill>
            <a:schemeClr val="accent3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Singlino-Higgsino</a:t>
            </a:r>
            <a:endParaRPr lang="en-US" dirty="0" smtClean="0"/>
          </a:p>
          <a:p>
            <a:r>
              <a:rPr lang="el-GR" dirty="0" smtClean="0"/>
              <a:t>κ/λ</a:t>
            </a:r>
            <a:r>
              <a:rPr lang="en-US" dirty="0" smtClean="0"/>
              <a:t> &lt;&lt; 1</a:t>
            </a:r>
          </a:p>
          <a:p>
            <a:r>
              <a:rPr lang="en-US" dirty="0" err="1" smtClean="0"/>
              <a:t>Bino</a:t>
            </a:r>
            <a:r>
              <a:rPr lang="en-US" dirty="0" smtClean="0"/>
              <a:t> decoupled(M</a:t>
            </a:r>
            <a:r>
              <a:rPr lang="en-US" baseline="-25000" dirty="0" smtClean="0"/>
              <a:t>1</a:t>
            </a:r>
            <a:r>
              <a:rPr lang="en-US" dirty="0" smtClean="0"/>
              <a:t> large)</a:t>
            </a:r>
          </a:p>
          <a:p>
            <a:r>
              <a:rPr lang="en-US" dirty="0" err="1" smtClean="0"/>
              <a:t>Higgsino</a:t>
            </a:r>
            <a:r>
              <a:rPr lang="el-GR" dirty="0" smtClean="0"/>
              <a:t> </a:t>
            </a:r>
            <a:r>
              <a:rPr lang="en-US" dirty="0" smtClean="0"/>
              <a:t>comp </a:t>
            </a:r>
            <a:r>
              <a:rPr lang="el-GR" dirty="0" smtClean="0"/>
              <a:t>~ </a:t>
            </a:r>
            <a:r>
              <a:rPr lang="en-US" dirty="0" smtClean="0"/>
              <a:t> </a:t>
            </a:r>
            <a:r>
              <a:rPr lang="el-GR" dirty="0" smtClean="0"/>
              <a:t>λ</a:t>
            </a:r>
            <a:r>
              <a:rPr lang="en-US" dirty="0" smtClean="0"/>
              <a:t>v</a:t>
            </a:r>
            <a:r>
              <a:rPr lang="el-GR" dirty="0" smtClean="0"/>
              <a:t>/μ</a:t>
            </a:r>
            <a:endParaRPr lang="en-US" dirty="0" smtClean="0"/>
          </a:p>
          <a:p>
            <a:r>
              <a:rPr lang="en-US" dirty="0" smtClean="0"/>
              <a:t>Light singlet-like scalar.</a:t>
            </a:r>
          </a:p>
          <a:p>
            <a:r>
              <a:rPr lang="en-US" dirty="0" smtClean="0"/>
              <a:t>h125 SM-like:</a:t>
            </a:r>
          </a:p>
          <a:p>
            <a:pPr lvl="1"/>
            <a:r>
              <a:rPr lang="en-US" dirty="0" smtClean="0"/>
              <a:t>m</a:t>
            </a:r>
            <a:r>
              <a:rPr lang="en-US" baseline="-25000" dirty="0" smtClean="0"/>
              <a:t>A</a:t>
            </a:r>
            <a:r>
              <a:rPr lang="en-US" dirty="0" smtClean="0"/>
              <a:t> ~ 2|</a:t>
            </a:r>
            <a:r>
              <a:rPr lang="el-GR" dirty="0" smtClean="0"/>
              <a:t>μ</a:t>
            </a:r>
            <a:r>
              <a:rPr lang="en-US" dirty="0" smtClean="0"/>
              <a:t>|/ s</a:t>
            </a:r>
            <a:r>
              <a:rPr lang="en-US" baseline="-25000" dirty="0" smtClean="0"/>
              <a:t>2</a:t>
            </a:r>
            <a:r>
              <a:rPr lang="el-GR" baseline="-25000" dirty="0" smtClean="0"/>
              <a:t>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7158" cy="4525963"/>
          </a:xfrm>
          <a:solidFill>
            <a:schemeClr val="accent1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Bino-Higgsino</a:t>
            </a:r>
            <a:endParaRPr lang="en-US" dirty="0" smtClean="0"/>
          </a:p>
          <a:p>
            <a:r>
              <a:rPr lang="el-GR" dirty="0"/>
              <a:t>κ/λ</a:t>
            </a:r>
            <a:r>
              <a:rPr lang="en-US" dirty="0"/>
              <a:t> </a:t>
            </a:r>
            <a:r>
              <a:rPr lang="en-US" dirty="0" smtClean="0"/>
              <a:t>&gt;&gt; 1</a:t>
            </a:r>
          </a:p>
          <a:p>
            <a:r>
              <a:rPr lang="en-US" dirty="0" err="1" smtClean="0"/>
              <a:t>Singlino</a:t>
            </a:r>
            <a:r>
              <a:rPr lang="en-US" dirty="0" smtClean="0"/>
              <a:t> Decoupled</a:t>
            </a:r>
          </a:p>
          <a:p>
            <a:r>
              <a:rPr lang="en-US" dirty="0" err="1" smtClean="0"/>
              <a:t>Higgsino</a:t>
            </a:r>
            <a:r>
              <a:rPr lang="en-US" dirty="0" smtClean="0"/>
              <a:t> comp ~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z</a:t>
            </a:r>
            <a:r>
              <a:rPr lang="en-US" dirty="0" err="1" smtClean="0"/>
              <a:t>s</a:t>
            </a:r>
            <a:r>
              <a:rPr lang="en-US" baseline="-25000" dirty="0" err="1" smtClean="0"/>
              <a:t>w</a:t>
            </a:r>
            <a:r>
              <a:rPr lang="en-US" dirty="0" smtClean="0"/>
              <a:t>/</a:t>
            </a:r>
            <a:r>
              <a:rPr lang="el-GR" dirty="0" smtClean="0"/>
              <a:t>μ</a:t>
            </a:r>
          </a:p>
          <a:p>
            <a:r>
              <a:rPr lang="en-US" dirty="0" smtClean="0"/>
              <a:t>Singlet-like scalar heavy and decoupled</a:t>
            </a:r>
          </a:p>
          <a:p>
            <a:pPr lvl="1"/>
            <a:r>
              <a:rPr lang="en-US" dirty="0" smtClean="0"/>
              <a:t>MSSM-like CP-even sector</a:t>
            </a:r>
          </a:p>
          <a:p>
            <a:r>
              <a:rPr lang="en-US" dirty="0" smtClean="0"/>
              <a:t> Strongly mixed CP-odd sector.</a:t>
            </a:r>
          </a:p>
          <a:p>
            <a:pPr lvl="1"/>
            <a:r>
              <a:rPr lang="en-US" dirty="0" smtClean="0"/>
              <a:t>H and a</a:t>
            </a:r>
            <a:r>
              <a:rPr lang="en-US" baseline="-25000" dirty="0" smtClean="0"/>
              <a:t>2</a:t>
            </a:r>
            <a:r>
              <a:rPr lang="en-US" dirty="0" smtClean="0"/>
              <a:t> not necessarily degenerate.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581" y="701692"/>
            <a:ext cx="8135157" cy="101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719" y="1489776"/>
            <a:ext cx="8229600" cy="4525963"/>
          </a:xfrm>
        </p:spPr>
        <p:txBody>
          <a:bodyPr/>
          <a:lstStyle/>
          <a:p>
            <a:r>
              <a:rPr lang="en-US" dirty="0" smtClean="0"/>
              <a:t>Thermal Dark </a:t>
            </a:r>
            <a:r>
              <a:rPr lang="en-US" dirty="0"/>
              <a:t>Matter Relic Density (</a:t>
            </a:r>
            <a:r>
              <a:rPr lang="el-GR" dirty="0"/>
              <a:t>Ω</a:t>
            </a:r>
            <a:r>
              <a:rPr lang="en-US" dirty="0"/>
              <a:t>h</a:t>
            </a:r>
            <a:r>
              <a:rPr lang="en-US" baseline="30000" dirty="0"/>
              <a:t>2</a:t>
            </a:r>
            <a:r>
              <a:rPr lang="en-US" dirty="0"/>
              <a:t>)</a:t>
            </a:r>
            <a:endParaRPr lang="en-US" baseline="30000" dirty="0"/>
          </a:p>
          <a:p>
            <a:r>
              <a:rPr lang="en-US" dirty="0" smtClean="0"/>
              <a:t>Galactic Center Excess (GCE) </a:t>
            </a:r>
          </a:p>
          <a:p>
            <a:r>
              <a:rPr lang="en-US" dirty="0" smtClean="0"/>
              <a:t>Simplified Model: GCE + </a:t>
            </a:r>
            <a:r>
              <a:rPr lang="el-GR" dirty="0" smtClean="0"/>
              <a:t>Ω</a:t>
            </a:r>
            <a:r>
              <a:rPr lang="en-US" dirty="0" smtClean="0"/>
              <a:t>h</a:t>
            </a:r>
            <a:r>
              <a:rPr lang="en-US" baseline="30000" dirty="0" smtClean="0"/>
              <a:t>2 </a:t>
            </a:r>
            <a:r>
              <a:rPr lang="en-US" dirty="0" smtClean="0"/>
              <a:t>?</a:t>
            </a:r>
          </a:p>
          <a:p>
            <a:r>
              <a:rPr lang="en-US" dirty="0"/>
              <a:t>NMSSM</a:t>
            </a:r>
            <a:endParaRPr lang="en-US" dirty="0" smtClean="0"/>
          </a:p>
          <a:p>
            <a:pPr lvl="1"/>
            <a:r>
              <a:rPr lang="en-US" dirty="0" smtClean="0"/>
              <a:t>GCE + </a:t>
            </a:r>
            <a:r>
              <a:rPr lang="el-GR" dirty="0"/>
              <a:t>Ω</a:t>
            </a:r>
            <a:r>
              <a:rPr lang="en-US" dirty="0"/>
              <a:t>h</a:t>
            </a:r>
            <a:r>
              <a:rPr lang="en-US" baseline="30000" dirty="0"/>
              <a:t>2 </a:t>
            </a:r>
            <a:r>
              <a:rPr lang="en-US" dirty="0" smtClean="0"/>
              <a:t> in the NMSSM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6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46" b="3345"/>
          <a:stretch/>
        </p:blipFill>
        <p:spPr>
          <a:xfrm>
            <a:off x="4888089" y="3478463"/>
            <a:ext cx="3957769" cy="19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3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1072"/>
            <a:ext cx="8229600" cy="563562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dirty="0"/>
              <a:t>GCE in </a:t>
            </a:r>
            <a:r>
              <a:rPr lang="en-US" dirty="0" smtClean="0"/>
              <a:t>NMSSM</a:t>
            </a:r>
            <a:r>
              <a:rPr lang="en-US" dirty="0" smtClean="0">
                <a:solidFill>
                  <a:schemeClr val="tx1"/>
                </a:solidFill>
              </a:rPr>
              <a:t>.      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Singlino-Higgsino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53327"/>
            <a:ext cx="4648200" cy="64008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κ/λ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&lt;&lt;1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815327"/>
            <a:ext cx="4648200" cy="64008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couples to the </a:t>
            </a:r>
            <a:r>
              <a:rPr lang="en-US" b="1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Higgsino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components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~</a:t>
            </a:r>
            <a:r>
              <a:rPr lang="en-US" b="1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cos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</a:t>
            </a:r>
            <a:r>
              <a:rPr lang="el-GR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β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dependence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577327"/>
            <a:ext cx="4648200" cy="6400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en-US" b="1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can contribute relic density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Invisible width of </a:t>
            </a:r>
            <a:r>
              <a:rPr lang="en-US" b="1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&lt; 2 MeV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9162" y="1125953"/>
            <a:ext cx="4648200" cy="640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Moderate / Large tan 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β</a:t>
            </a:r>
            <a:endParaRPr lang="en-US" sz="3200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57" y="333556"/>
            <a:ext cx="5185305" cy="1249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0774"/>
          <a:stretch/>
        </p:blipFill>
        <p:spPr>
          <a:xfrm>
            <a:off x="361171" y="4618519"/>
            <a:ext cx="4102100" cy="1155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643" y="1904454"/>
            <a:ext cx="3936757" cy="40245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51882" y="5864540"/>
            <a:ext cx="326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spc="-80" dirty="0"/>
              <a:t>C. Cheung, M. </a:t>
            </a:r>
            <a:r>
              <a:rPr lang="en-US" sz="1200" i="1" spc="-80" dirty="0" err="1"/>
              <a:t>Papucci</a:t>
            </a:r>
            <a:r>
              <a:rPr lang="en-US" sz="1200" i="1" spc="-80" dirty="0"/>
              <a:t>, D. Sanford, N. R. S and K. </a:t>
            </a:r>
            <a:r>
              <a:rPr lang="en-US" sz="1200" i="1" spc="-80" dirty="0" err="1"/>
              <a:t>Zurek</a:t>
            </a:r>
            <a:r>
              <a:rPr lang="en-US" sz="1200" i="1" spc="-80" dirty="0"/>
              <a:t>, ‘14 </a:t>
            </a:r>
          </a:p>
        </p:txBody>
      </p:sp>
    </p:spTree>
    <p:extLst>
      <p:ext uri="{BB962C8B-B14F-4D97-AF65-F5344CB8AC3E}">
        <p14:creationId xmlns:p14="http://schemas.microsoft.com/office/powerpoint/2010/main" val="32336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1072"/>
            <a:ext cx="8229600" cy="563562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dirty="0"/>
              <a:t>GCE in </a:t>
            </a:r>
            <a:r>
              <a:rPr lang="en-US" dirty="0" smtClean="0"/>
              <a:t>NMSSM</a:t>
            </a:r>
            <a:r>
              <a:rPr lang="en-US" dirty="0" smtClean="0">
                <a:solidFill>
                  <a:schemeClr val="tx1"/>
                </a:solidFill>
              </a:rPr>
              <a:t>.      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Singlino-Higgsino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53327"/>
            <a:ext cx="4648200" cy="64008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κ/λ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&lt;&lt;1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815327"/>
            <a:ext cx="4648200" cy="6400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l-GR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Νο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tan </a:t>
            </a:r>
            <a:r>
              <a:rPr lang="el-GR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β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enhancement of the </a:t>
            </a:r>
            <a:r>
              <a:rPr lang="en-US" b="1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abb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coupling</a:t>
            </a:r>
            <a:endParaRPr lang="en-US" b="1" spc="-150" baseline="-2500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577327"/>
            <a:ext cx="4648200" cy="6400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en-US" b="1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can contribute relic density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Invisible width of </a:t>
            </a:r>
            <a:r>
              <a:rPr lang="en-US" b="1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&lt; 2 MeV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339327"/>
            <a:ext cx="4648200" cy="64008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Only allowed to live very close to resonance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9162" y="1125953"/>
            <a:ext cx="4648200" cy="640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Moderate / Large tan 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β</a:t>
            </a:r>
            <a:endParaRPr lang="en-US" sz="3200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842" y="5104493"/>
            <a:ext cx="4886616" cy="1099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455" y="2068015"/>
            <a:ext cx="3901908" cy="39422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10" y="352748"/>
            <a:ext cx="4105927" cy="10134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53845" y="5957784"/>
            <a:ext cx="326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spc="-80" dirty="0"/>
              <a:t>C. Cheung, M. </a:t>
            </a:r>
            <a:r>
              <a:rPr lang="en-US" sz="1200" i="1" spc="-80" dirty="0" err="1"/>
              <a:t>Papucci</a:t>
            </a:r>
            <a:r>
              <a:rPr lang="en-US" sz="1200" i="1" spc="-80" dirty="0"/>
              <a:t>, D. Sanford, N. R. S and K. </a:t>
            </a:r>
            <a:r>
              <a:rPr lang="en-US" sz="1200" i="1" spc="-80" dirty="0" err="1"/>
              <a:t>Zurek</a:t>
            </a:r>
            <a:r>
              <a:rPr lang="en-US" sz="1200" i="1" spc="-80" dirty="0"/>
              <a:t>, ‘14 </a:t>
            </a:r>
          </a:p>
        </p:txBody>
      </p:sp>
    </p:spTree>
    <p:extLst>
      <p:ext uri="{BB962C8B-B14F-4D97-AF65-F5344CB8AC3E}">
        <p14:creationId xmlns:p14="http://schemas.microsoft.com/office/powerpoint/2010/main" val="238092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1072"/>
            <a:ext cx="8229600" cy="563562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dirty="0"/>
              <a:t>GCE in </a:t>
            </a:r>
            <a:r>
              <a:rPr lang="en-US" dirty="0" smtClean="0"/>
              <a:t>NMSSM</a:t>
            </a:r>
            <a:r>
              <a:rPr lang="en-US" dirty="0" smtClean="0">
                <a:solidFill>
                  <a:schemeClr val="tx1"/>
                </a:solidFill>
              </a:rPr>
              <a:t>.      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Singlino-Higgsino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9162" y="2082422"/>
            <a:ext cx="4648200" cy="58189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κ/λ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&lt;&lt;1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9162" y="2815327"/>
            <a:ext cx="4648200" cy="6400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Strong constraints from direct detection experiments. 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9162" y="3577327"/>
            <a:ext cx="4648200" cy="6400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3-way cancellation possible between h, H and S contributions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9162" y="1125953"/>
            <a:ext cx="4648200" cy="640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Moderate / Large tan 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β</a:t>
            </a:r>
            <a:endParaRPr lang="en-US" sz="3200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062" r="2286"/>
          <a:stretch/>
        </p:blipFill>
        <p:spPr>
          <a:xfrm>
            <a:off x="120500" y="4323425"/>
            <a:ext cx="8934924" cy="205965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rot="5400000">
            <a:off x="462219" y="1161844"/>
            <a:ext cx="3308817" cy="1763963"/>
            <a:chOff x="5405735" y="2613191"/>
            <a:chExt cx="3308817" cy="1763963"/>
          </a:xfrm>
        </p:grpSpPr>
        <p:grpSp>
          <p:nvGrpSpPr>
            <p:cNvPr id="16" name="Group 15"/>
            <p:cNvGrpSpPr/>
            <p:nvPr/>
          </p:nvGrpSpPr>
          <p:grpSpPr>
            <a:xfrm>
              <a:off x="5867400" y="3276600"/>
              <a:ext cx="2438400" cy="762000"/>
              <a:chOff x="5410200" y="3124200"/>
              <a:chExt cx="2438400" cy="762000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5410200" y="3124200"/>
                <a:ext cx="838200" cy="381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5410200" y="3505200"/>
                <a:ext cx="838200" cy="381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248400" y="3505200"/>
                <a:ext cx="848656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7097056" y="3124200"/>
                <a:ext cx="751544" cy="381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7097056" y="3505200"/>
                <a:ext cx="751544" cy="381000"/>
              </a:xfrm>
              <a:prstGeom prst="straightConnector1">
                <a:avLst/>
              </a:prstGeom>
              <a:ln cap="flat"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 rot="16200000">
              <a:off x="5473152" y="2895600"/>
              <a:ext cx="326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/>
                <a:t>χ</a:t>
              </a:r>
              <a:endParaRPr lang="en-US" sz="2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5467291" y="397704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/>
                <a:t>χ</a:t>
              </a:r>
              <a:endParaRPr lang="en-US" sz="2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6686023" y="2876018"/>
              <a:ext cx="987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H, h, S</a:t>
              </a:r>
              <a:endParaRPr lang="en-US" sz="2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8308807" y="3051006"/>
              <a:ext cx="3498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n</a:t>
              </a:r>
              <a:endParaRPr lang="en-US" sz="2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8308807" y="3856941"/>
              <a:ext cx="3498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n</a:t>
              </a:r>
              <a:endParaRPr lang="en-US" sz="2400" b="1" dirty="0"/>
            </a:p>
          </p:txBody>
        </p:sp>
      </p:grpSp>
      <p:sp>
        <p:nvSpPr>
          <p:cNvPr id="13" name="Rectangle 12"/>
          <p:cNvSpPr/>
          <p:nvPr/>
        </p:nvSpPr>
        <p:spPr>
          <a:xfrm rot="5400000">
            <a:off x="261506" y="947021"/>
            <a:ext cx="3505200" cy="2270805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1072"/>
            <a:ext cx="8229600" cy="563562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dirty="0"/>
              <a:t>GCE in </a:t>
            </a:r>
            <a:r>
              <a:rPr lang="en-US" dirty="0" smtClean="0"/>
              <a:t>NMSSM</a:t>
            </a:r>
            <a:r>
              <a:rPr lang="en-US" dirty="0" smtClean="0">
                <a:solidFill>
                  <a:schemeClr val="tx1"/>
                </a:solidFill>
              </a:rPr>
              <a:t>.      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Singlino-Higgsino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53327"/>
            <a:ext cx="3947944" cy="64008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κ/λ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&lt;&lt;1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750913"/>
            <a:ext cx="3947944" cy="51589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NMSSMTools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Scan 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</a:t>
            </a:r>
            <a:r>
              <a:rPr lang="el-GR" b="1" spc="-150" baseline="-250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χ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~ 37 </a:t>
            </a:r>
            <a:r>
              <a:rPr lang="en-US" b="1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GeV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303617"/>
            <a:ext cx="3947944" cy="7177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en-US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h125: stop mass parameters.</a:t>
            </a:r>
            <a:endParaRPr lang="en-US" spc="-150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lvl="1" algn="r">
              <a:lnSpc>
                <a:spcPct val="85000"/>
              </a:lnSpc>
            </a:pPr>
            <a:r>
              <a:rPr lang="en-US" spc="-15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h-S mixing: </a:t>
            </a:r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en-US" baseline="-25000" dirty="0" smtClean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~ 2|</a:t>
            </a:r>
            <a:r>
              <a:rPr lang="el-GR" dirty="0">
                <a:solidFill>
                  <a:schemeClr val="tx1"/>
                </a:solidFill>
              </a:rPr>
              <a:t>μ</a:t>
            </a:r>
            <a:r>
              <a:rPr lang="en-US" dirty="0">
                <a:solidFill>
                  <a:schemeClr val="tx1"/>
                </a:solidFill>
              </a:rPr>
              <a:t>|/ </a:t>
            </a:r>
            <a:r>
              <a:rPr lang="en-US" dirty="0" smtClean="0">
                <a:solidFill>
                  <a:schemeClr val="tx1"/>
                </a:solidFill>
              </a:rPr>
              <a:t>s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l-GR" baseline="-25000" dirty="0" smtClean="0">
                <a:solidFill>
                  <a:schemeClr val="tx1"/>
                </a:solidFill>
              </a:rPr>
              <a:t>β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122622"/>
            <a:ext cx="3947944" cy="14171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m</a:t>
            </a:r>
            <a:r>
              <a:rPr lang="el-GR" b="1" spc="-15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χ</a:t>
            </a:r>
            <a:r>
              <a:rPr lang="en-US" b="1" spc="-15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&lt; m</a:t>
            </a:r>
            <a:r>
              <a:rPr lang="en-US" b="1" spc="-15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: GCE discrepant with </a:t>
            </a:r>
            <a:r>
              <a:rPr lang="el-GR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Ω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</a:t>
            </a:r>
            <a:r>
              <a:rPr lang="en-US" b="1" spc="-15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</a:p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m</a:t>
            </a:r>
            <a:r>
              <a:rPr lang="el-GR" b="1" spc="-150" baseline="-250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χ</a:t>
            </a:r>
            <a:r>
              <a:rPr lang="en-US" b="1" spc="-150" baseline="-250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m</a:t>
            </a:r>
            <a:r>
              <a:rPr lang="en-US" b="1" spc="-15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:GCE + </a:t>
            </a:r>
            <a:r>
              <a:rPr lang="el-GR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Ω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</a:t>
            </a:r>
            <a:r>
              <a:rPr lang="en-US" b="1" spc="-15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with help from </a:t>
            </a:r>
            <a:r>
              <a:rPr lang="en-US" b="1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</a:t>
            </a:r>
            <a:endParaRPr lang="en-US" b="1" i="1" spc="-150" baseline="30000" dirty="0" smtClean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Direct Detection: New LUX still far from probing.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9162" y="1125953"/>
            <a:ext cx="4648200" cy="640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Moderate / Large tan 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β</a:t>
            </a:r>
            <a:endParaRPr lang="en-US" sz="3200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832" y="1904871"/>
            <a:ext cx="4891390" cy="412262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48458" y="313382"/>
            <a:ext cx="4333194" cy="1089611"/>
            <a:chOff x="248458" y="129342"/>
            <a:chExt cx="4333194" cy="10896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8458" y="651641"/>
              <a:ext cx="3211385" cy="5673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8471" y="129342"/>
              <a:ext cx="4333181" cy="60346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883937" y="1789147"/>
            <a:ext cx="326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spc="-80" dirty="0"/>
              <a:t>C. Cheung, M. </a:t>
            </a:r>
            <a:r>
              <a:rPr lang="en-US" sz="1200" i="1" spc="-80" dirty="0" err="1"/>
              <a:t>Papucci</a:t>
            </a:r>
            <a:r>
              <a:rPr lang="en-US" sz="1200" i="1" spc="-80" dirty="0"/>
              <a:t>, D. Sanford, N. R. S and K. </a:t>
            </a:r>
            <a:r>
              <a:rPr lang="en-US" sz="1200" i="1" spc="-80" dirty="0" err="1"/>
              <a:t>Zurek</a:t>
            </a:r>
            <a:r>
              <a:rPr lang="en-US" sz="1200" i="1" spc="-80" dirty="0"/>
              <a:t>, ‘14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37685" y="5623715"/>
            <a:ext cx="3985629" cy="886599"/>
            <a:chOff x="0" y="4724045"/>
            <a:chExt cx="4648200" cy="886599"/>
          </a:xfrm>
        </p:grpSpPr>
        <p:sp>
          <p:nvSpPr>
            <p:cNvPr id="19" name="TextBox 18"/>
            <p:cNvSpPr txBox="1"/>
            <p:nvPr/>
          </p:nvSpPr>
          <p:spPr>
            <a:xfrm>
              <a:off x="0" y="4724045"/>
              <a:ext cx="4648200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Invisible decays of the Higgs may probe this region</a:t>
              </a:r>
              <a:endPara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9275" y="5333645"/>
              <a:ext cx="40458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spc="-80" dirty="0" smtClean="0"/>
                <a:t>Butter, </a:t>
              </a:r>
              <a:r>
                <a:rPr lang="en-US" sz="1200" i="1" spc="-80" dirty="0" err="1" smtClean="0"/>
                <a:t>Plehn</a:t>
              </a:r>
              <a:r>
                <a:rPr lang="en-US" sz="1200" i="1" spc="-80" dirty="0" smtClean="0"/>
                <a:t>,  </a:t>
              </a:r>
              <a:r>
                <a:rPr lang="en-US" sz="1200" i="1" spc="-80" dirty="0"/>
                <a:t>Rauch</a:t>
              </a:r>
              <a:r>
                <a:rPr lang="en-US" sz="1200" i="1" spc="-80" dirty="0" smtClean="0"/>
                <a:t>, </a:t>
              </a:r>
              <a:r>
                <a:rPr lang="en-US" sz="1200" i="1" spc="-80" dirty="0" err="1" smtClean="0"/>
                <a:t>Zerwas</a:t>
              </a:r>
              <a:r>
                <a:rPr lang="en-US" sz="1200" i="1" spc="-80" dirty="0" smtClean="0"/>
                <a:t>, </a:t>
              </a:r>
              <a:r>
                <a:rPr lang="en-US" sz="1200" i="1" spc="-80" dirty="0" err="1" smtClean="0"/>
                <a:t>Henrot</a:t>
              </a:r>
              <a:r>
                <a:rPr lang="en-US" sz="1200" i="1" spc="-80" dirty="0" err="1"/>
                <a:t>-Versill´e</a:t>
              </a:r>
              <a:r>
                <a:rPr lang="en-US" sz="1200" i="1" spc="-80" dirty="0" smtClean="0"/>
                <a:t>, </a:t>
              </a:r>
              <a:r>
                <a:rPr lang="en-US" sz="1200" i="1" spc="-80" dirty="0"/>
                <a:t>and </a:t>
              </a:r>
              <a:r>
                <a:rPr lang="en-US" sz="1200" i="1" spc="-80" dirty="0" err="1" smtClean="0"/>
                <a:t>Lafaye</a:t>
              </a:r>
              <a:r>
                <a:rPr lang="en-US" sz="1200" i="1" spc="-80" dirty="0"/>
                <a:t>, </a:t>
              </a:r>
              <a:r>
                <a:rPr lang="en-US" sz="1200" i="1" spc="-80" dirty="0"/>
                <a:t>‘15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45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1072"/>
            <a:ext cx="8229600" cy="563562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dirty="0"/>
              <a:t>GCE in </a:t>
            </a:r>
            <a:r>
              <a:rPr lang="en-US" dirty="0" smtClean="0"/>
              <a:t>NMSSM</a:t>
            </a:r>
            <a:r>
              <a:rPr lang="en-US" dirty="0" smtClean="0">
                <a:solidFill>
                  <a:schemeClr val="tx1"/>
                </a:solidFill>
              </a:rPr>
              <a:t>.      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Singlino-Higgsino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9418" y="1888904"/>
            <a:ext cx="3947944" cy="64008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κ/λ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&lt;&lt;1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7456" y="2650907"/>
            <a:ext cx="3947944" cy="51589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 (v. weak) constraint from </a:t>
            </a:r>
            <a:r>
              <a:rPr lang="en-US" b="1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</a:t>
            </a:r>
            <a:endParaRPr lang="en-US" b="1" i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9418" y="3252395"/>
            <a:ext cx="3947944" cy="5257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h125 direct detection large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Blind-spot with h-S, </a:t>
            </a:r>
            <a:r>
              <a:rPr lang="el-GR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λ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&lt; 0.3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67456" y="3893784"/>
            <a:ext cx="3947944" cy="75336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ON-RESONANCE!!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Natural NMSSM disfavored!!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9418" y="1125953"/>
            <a:ext cx="3947943" cy="640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tan 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β</a:t>
            </a:r>
            <a:r>
              <a:rPr lang="en-US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~ 1</a:t>
            </a:r>
            <a:endParaRPr lang="en-US" sz="3200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94555" y="4858803"/>
            <a:ext cx="5849445" cy="1361939"/>
            <a:chOff x="-25400" y="2819400"/>
            <a:chExt cx="9144000" cy="20330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400" y="2819400"/>
              <a:ext cx="9093200" cy="1206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737" b="-1"/>
            <a:stretch/>
          </p:blipFill>
          <p:spPr>
            <a:xfrm>
              <a:off x="-25400" y="4025900"/>
              <a:ext cx="9144000" cy="82651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322" y="174741"/>
            <a:ext cx="2573985" cy="27411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09" y="2732788"/>
            <a:ext cx="3281398" cy="348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1072"/>
            <a:ext cx="8229600" cy="563562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dirty="0"/>
              <a:t>GCE in </a:t>
            </a:r>
            <a:r>
              <a:rPr lang="en-US" dirty="0" smtClean="0"/>
              <a:t>NMSSM</a:t>
            </a:r>
            <a:r>
              <a:rPr lang="en-US" dirty="0" smtClean="0">
                <a:solidFill>
                  <a:schemeClr val="tx1"/>
                </a:solidFill>
              </a:rPr>
              <a:t>.      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Bino-Higgsino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53327"/>
            <a:ext cx="4648200" cy="64008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κ/λ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&gt;&gt;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815327"/>
            <a:ext cx="4648200" cy="64008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l-GR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λ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small</a:t>
            </a:r>
          </a:p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125 only achievable via stops, as in MSSM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577327"/>
            <a:ext cx="4648200" cy="6400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Much smaller </a:t>
            </a:r>
            <a:r>
              <a:rPr lang="en-US" b="1" spc="-150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Higgsino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component</a:t>
            </a:r>
          </a:p>
          <a:p>
            <a:pPr algn="r">
              <a:lnSpc>
                <a:spcPct val="85000"/>
              </a:lnSpc>
            </a:pPr>
            <a:r>
              <a:rPr lang="en-US" b="1" i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 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constraints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negligible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11264" y="1125953"/>
            <a:ext cx="4308555" cy="640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Moderate / Large tan 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β</a:t>
            </a:r>
            <a:endParaRPr lang="en-US" sz="3200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0670" y="219107"/>
            <a:ext cx="5030431" cy="1345281"/>
            <a:chOff x="-226638" y="142165"/>
            <a:chExt cx="6438438" cy="16982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9588"/>
            <a:stretch/>
          </p:blipFill>
          <p:spPr>
            <a:xfrm>
              <a:off x="-226638" y="142165"/>
              <a:ext cx="6438438" cy="8524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563"/>
            <a:stretch/>
          </p:blipFill>
          <p:spPr>
            <a:xfrm>
              <a:off x="-226638" y="987923"/>
              <a:ext cx="2600287" cy="85246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70" y="4329549"/>
            <a:ext cx="6598312" cy="12333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70" y="5535900"/>
            <a:ext cx="5444528" cy="876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880" y="1886399"/>
            <a:ext cx="2882900" cy="15621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11265" y="3595086"/>
            <a:ext cx="4308554" cy="640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abb</a:t>
            </a:r>
            <a:r>
              <a:rPr lang="en-US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coupling tan </a:t>
            </a:r>
            <a:r>
              <a:rPr lang="el-GR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β</a:t>
            </a:r>
            <a:r>
              <a:rPr lang="en-US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enhanced </a:t>
            </a:r>
          </a:p>
          <a:p>
            <a:pPr algn="r">
              <a:lnSpc>
                <a:spcPct val="85000"/>
              </a:lnSpc>
            </a:pPr>
            <a:r>
              <a:rPr lang="en-US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Non-resonant annihilation more natural </a:t>
            </a:r>
            <a:endParaRPr lang="en-US" sz="2000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1072"/>
            <a:ext cx="8229600" cy="563562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dirty="0"/>
              <a:t>GCE in </a:t>
            </a:r>
            <a:r>
              <a:rPr lang="en-US" dirty="0" smtClean="0"/>
              <a:t>NMSSM</a:t>
            </a:r>
            <a:r>
              <a:rPr lang="en-US" dirty="0" smtClean="0">
                <a:solidFill>
                  <a:schemeClr val="tx1"/>
                </a:solidFill>
              </a:rPr>
              <a:t>.      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Bino-Higgsino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0171" y="2965543"/>
            <a:ext cx="4389648" cy="64008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κ/λ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&gt;&gt;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0171" y="3727543"/>
            <a:ext cx="4389648" cy="64008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CP-even singlet heavy and decoupled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CP-odd sector heavily mixed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0171" y="4489543"/>
            <a:ext cx="4389648" cy="6400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MSSM-like Direct detection via both h and H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Easy to evade bounds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30172" y="1125953"/>
            <a:ext cx="4389648" cy="640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Moderate / Large tan </a:t>
            </a:r>
            <a:r>
              <a:rPr lang="el-GR" sz="32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β</a:t>
            </a:r>
            <a:endParaRPr lang="en-US" sz="3200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30171" y="5243484"/>
            <a:ext cx="4389648" cy="785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abb</a:t>
            </a:r>
            <a:r>
              <a:rPr lang="en-US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tan </a:t>
            </a:r>
            <a:r>
              <a:rPr lang="el-GR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β</a:t>
            </a:r>
            <a:r>
              <a:rPr lang="en-US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enhanced:</a:t>
            </a:r>
          </a:p>
          <a:p>
            <a:pPr algn="r">
              <a:lnSpc>
                <a:spcPct val="85000"/>
              </a:lnSpc>
            </a:pPr>
            <a:r>
              <a:rPr lang="en-US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Easy to generat</a:t>
            </a:r>
            <a:r>
              <a:rPr lang="en-US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 GCE + </a:t>
            </a:r>
            <a:r>
              <a:rPr lang="el-GR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Ω</a:t>
            </a:r>
            <a:r>
              <a:rPr lang="en-US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</a:t>
            </a:r>
            <a:r>
              <a:rPr lang="en-US" sz="2000" spc="-15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off-resonance</a:t>
            </a:r>
            <a:r>
              <a:rPr lang="en-US" sz="2000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2000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93" y="87181"/>
            <a:ext cx="2862030" cy="2722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3" y="2749837"/>
            <a:ext cx="3735560" cy="378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3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1072"/>
            <a:ext cx="8229600" cy="563562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dirty="0"/>
              <a:t>GCE in </a:t>
            </a:r>
            <a:r>
              <a:rPr lang="en-US" dirty="0" smtClean="0"/>
              <a:t>NMSSM</a:t>
            </a:r>
            <a:r>
              <a:rPr lang="en-US" dirty="0" smtClean="0">
                <a:solidFill>
                  <a:schemeClr val="tx1"/>
                </a:solidFill>
              </a:rPr>
              <a:t>.      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Bino-Higgsino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676045"/>
            <a:ext cx="4648200" cy="64008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NMSSMTools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Scan</a:t>
            </a:r>
          </a:p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</a:t>
            </a:r>
            <a:r>
              <a:rPr lang="el-GR" b="1" spc="-150" baseline="-250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χ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~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35 </a:t>
            </a:r>
            <a:r>
              <a:rPr lang="en-US" b="1" spc="-15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GeV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373631"/>
            <a:ext cx="4648200" cy="81036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h125: stop mass parameters.</a:t>
            </a:r>
            <a:endParaRPr lang="en-US" spc="-15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US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Consistent </a:t>
            </a:r>
            <a:r>
              <a:rPr lang="en-US" spc="-150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GCE+Relic</a:t>
            </a:r>
            <a:r>
              <a:rPr lang="en-US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Density for </a:t>
            </a:r>
            <a:br>
              <a:rPr lang="en-US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spc="-150" baseline="-250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~ 60-90 </a:t>
            </a:r>
            <a:r>
              <a:rPr lang="en-US" spc="-150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GeV</a:t>
            </a:r>
            <a:r>
              <a:rPr lang="en-US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248409"/>
            <a:ext cx="4648200" cy="3588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Interesting region for Higgs searches!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419600" y="1447445"/>
            <a:ext cx="5072583" cy="4496155"/>
            <a:chOff x="4419600" y="1447445"/>
            <a:chExt cx="5072583" cy="44961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19600" y="1447446"/>
              <a:ext cx="5072583" cy="4496154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410200" y="2449661"/>
              <a:ext cx="1748525" cy="567206"/>
              <a:chOff x="754389" y="4852182"/>
              <a:chExt cx="1748525" cy="567206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762000" y="4852182"/>
                <a:ext cx="17409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accent1"/>
                    </a:solidFill>
                  </a:rPr>
                  <a:t>m</a:t>
                </a:r>
                <a:r>
                  <a:rPr lang="en-US" sz="1600" b="1" baseline="-25000" dirty="0" smtClean="0">
                    <a:solidFill>
                      <a:schemeClr val="accent1"/>
                    </a:solidFill>
                  </a:rPr>
                  <a:t>A2</a:t>
                </a:r>
                <a:r>
                  <a:rPr lang="en-US" sz="1600" b="1" dirty="0" smtClean="0">
                    <a:solidFill>
                      <a:schemeClr val="accent1"/>
                    </a:solidFill>
                  </a:rPr>
                  <a:t>~ 500-700 </a:t>
                </a:r>
                <a:r>
                  <a:rPr lang="en-US" sz="1600" b="1" dirty="0" err="1" smtClean="0">
                    <a:solidFill>
                      <a:schemeClr val="accent1"/>
                    </a:solidFill>
                  </a:rPr>
                  <a:t>GeV</a:t>
                </a:r>
                <a:endParaRPr lang="en-US" sz="16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54389" y="5080834"/>
                <a:ext cx="13465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1"/>
                    </a:solidFill>
                  </a:rPr>
                  <a:t>m</a:t>
                </a:r>
                <a:r>
                  <a:rPr lang="en-US" sz="1600" b="1" baseline="-25000" dirty="0" err="1" smtClean="0">
                    <a:solidFill>
                      <a:schemeClr val="accent1"/>
                    </a:solidFill>
                  </a:rPr>
                  <a:t>H</a:t>
                </a:r>
                <a:r>
                  <a:rPr lang="en-US" sz="1600" b="1" dirty="0" smtClean="0">
                    <a:solidFill>
                      <a:schemeClr val="accent1"/>
                    </a:solidFill>
                  </a:rPr>
                  <a:t> ~ 450 </a:t>
                </a:r>
                <a:r>
                  <a:rPr lang="en-US" sz="1600" b="1" dirty="0" err="1" smtClean="0">
                    <a:solidFill>
                      <a:schemeClr val="accent1"/>
                    </a:solidFill>
                  </a:rPr>
                  <a:t>GeV</a:t>
                </a:r>
                <a:endParaRPr lang="en-US" sz="1600" b="1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804282" y="1447445"/>
              <a:ext cx="3263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spc="-80" dirty="0"/>
                <a:t>C. Cheung, M. </a:t>
              </a:r>
              <a:r>
                <a:rPr lang="en-US" sz="1200" i="1" spc="-80" dirty="0" err="1"/>
                <a:t>Papucci</a:t>
              </a:r>
              <a:r>
                <a:rPr lang="en-US" sz="1200" i="1" spc="-80" dirty="0"/>
                <a:t>, D. Sanford, N. R. S and K. </a:t>
              </a:r>
              <a:r>
                <a:rPr lang="en-US" sz="1200" i="1" spc="-80" dirty="0" err="1"/>
                <a:t>Zurek</a:t>
              </a:r>
              <a:r>
                <a:rPr lang="en-US" sz="1200" i="1" spc="-80" dirty="0"/>
                <a:t>, ‘14 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3680912"/>
            <a:ext cx="4648200" cy="145396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CP-odd sector heavily 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mixed:</a:t>
            </a:r>
            <a:endParaRPr lang="en-US" b="1" spc="-1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 and A2 non-degenerate 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LHC </a:t>
            </a: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has no published searches below 90 </a:t>
            </a:r>
            <a:r>
              <a:rPr lang="en-US" b="1" spc="-150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GeV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85000"/>
              </a:lnSpc>
            </a:pP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LEP limits evaded (no CP-even light Higgs)</a:t>
            </a:r>
          </a:p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b="1" spc="-15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has significant </a:t>
            </a:r>
            <a:r>
              <a:rPr lang="en-US" b="1" i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active</a:t>
            </a:r>
            <a:r>
              <a:rPr lang="en-US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component (~ 50%)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5230155"/>
            <a:ext cx="4648200" cy="886599"/>
            <a:chOff x="0" y="4724045"/>
            <a:chExt cx="4648200" cy="886599"/>
          </a:xfrm>
        </p:grpSpPr>
        <p:sp>
          <p:nvSpPr>
            <p:cNvPr id="18" name="TextBox 17"/>
            <p:cNvSpPr txBox="1"/>
            <p:nvPr/>
          </p:nvSpPr>
          <p:spPr>
            <a:xfrm>
              <a:off x="0" y="4724045"/>
              <a:ext cx="4648200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b="1" spc="-150" dirty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Recent analysis: LHC13 should be able to probe this light </a:t>
              </a:r>
              <a:r>
                <a:rPr lang="en-US" b="1" spc="-150" dirty="0" err="1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pseudoscalar</a:t>
              </a:r>
              <a:r>
                <a:rPr lang="en-US" b="1" spc="-150" dirty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window.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51256" y="5333645"/>
              <a:ext cx="1883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spc="-80" dirty="0"/>
                <a:t>J. </a:t>
              </a:r>
              <a:r>
                <a:rPr lang="en-US" sz="1200" i="1" spc="-80" dirty="0" err="1"/>
                <a:t>Kozaczuk</a:t>
              </a:r>
              <a:r>
                <a:rPr lang="en-US" sz="1200" i="1" spc="-80" dirty="0"/>
                <a:t>, T. A. W. Martin, ‘15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6133" y="290875"/>
            <a:ext cx="4333194" cy="1089611"/>
            <a:chOff x="248458" y="129342"/>
            <a:chExt cx="4333194" cy="10896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8458" y="651641"/>
              <a:ext cx="3211385" cy="56731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8471" y="129342"/>
              <a:ext cx="4333181" cy="603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42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56419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 and </a:t>
            </a:r>
            <a:r>
              <a:rPr lang="en-US" dirty="0" smtClean="0"/>
              <a:t>Outlook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0" y="1640713"/>
            <a:ext cx="9144000" cy="975360"/>
            <a:chOff x="0" y="1112520"/>
            <a:chExt cx="9144000" cy="975360"/>
          </a:xfrm>
        </p:grpSpPr>
        <p:sp>
          <p:nvSpPr>
            <p:cNvPr id="20" name="TextBox 19"/>
            <p:cNvSpPr txBox="1"/>
            <p:nvPr/>
          </p:nvSpPr>
          <p:spPr>
            <a:xfrm>
              <a:off x="0" y="1280160"/>
              <a:ext cx="2726266" cy="6400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20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GCE, What is it??</a:t>
              </a:r>
              <a:endPara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971800" y="1112520"/>
              <a:ext cx="6172200" cy="975360"/>
              <a:chOff x="2971800" y="1112520"/>
              <a:chExt cx="6172200" cy="97536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971800" y="1112520"/>
                <a:ext cx="6172200" cy="41148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 anchorCtr="0">
                <a:no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1600" b="1" spc="-15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Could be unknown Astrophysical sources</a:t>
                </a:r>
                <a:endParaRPr lang="en-US" sz="1600" b="1" spc="-150" dirty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971800" y="1676400"/>
                <a:ext cx="6172200" cy="41148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 anchorCtr="0">
                <a:no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1600" b="1" spc="-15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Could be DM particles annihilating</a:t>
                </a:r>
                <a:endParaRPr lang="en-US" sz="1600" b="1" spc="-150" dirty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0" y="5263888"/>
            <a:ext cx="9144000" cy="892438"/>
            <a:chOff x="0" y="4876800"/>
            <a:chExt cx="9144000" cy="640080"/>
          </a:xfrm>
        </p:grpSpPr>
        <p:sp>
          <p:nvSpPr>
            <p:cNvPr id="27" name="TextBox 26"/>
            <p:cNvSpPr txBox="1"/>
            <p:nvPr/>
          </p:nvSpPr>
          <p:spPr>
            <a:xfrm>
              <a:off x="2971800" y="4876800"/>
              <a:ext cx="6172200" cy="6400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>
                <a:lnSpc>
                  <a:spcPct val="85000"/>
                </a:lnSpc>
              </a:pPr>
              <a:r>
                <a:rPr lang="en-US" sz="20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Future LHC:</a:t>
              </a:r>
            </a:p>
            <a:p>
              <a:pPr>
                <a:lnSpc>
                  <a:spcPct val="85000"/>
                </a:lnSpc>
              </a:pPr>
              <a:r>
                <a:rPr lang="en-US" sz="20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Probe light </a:t>
              </a:r>
              <a:r>
                <a:rPr lang="en-US" sz="2000" b="1" spc="-15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pseudoscalar</a:t>
              </a:r>
              <a:endPara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85000"/>
                </a:lnSpc>
              </a:pPr>
              <a:r>
                <a:rPr lang="en-US" sz="20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Access small invisible decays of the h125</a:t>
              </a:r>
              <a:endPara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0" y="4876800"/>
              <a:ext cx="2590800" cy="64008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2000" b="1" spc="-150" dirty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Data + Theory: </a:t>
              </a:r>
              <a:r>
                <a:rPr lang="en-US" sz="20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/>
              </a:r>
              <a:br>
                <a:rPr lang="en-US" sz="20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US" sz="20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Where </a:t>
              </a:r>
              <a:r>
                <a:rPr lang="en-US" sz="2000" b="1" spc="-150" dirty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to look next!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" y="2849651"/>
            <a:ext cx="9143999" cy="640080"/>
            <a:chOff x="1" y="2849651"/>
            <a:chExt cx="9143999" cy="640080"/>
          </a:xfrm>
        </p:grpSpPr>
        <p:sp>
          <p:nvSpPr>
            <p:cNvPr id="23" name="TextBox 22"/>
            <p:cNvSpPr txBox="1"/>
            <p:nvPr/>
          </p:nvSpPr>
          <p:spPr>
            <a:xfrm>
              <a:off x="1" y="2849651"/>
              <a:ext cx="2667000" cy="6400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20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Simplified Model</a:t>
              </a:r>
              <a:endPara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71800" y="2849651"/>
              <a:ext cx="6172200" cy="6400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>
                <a:lnSpc>
                  <a:spcPct val="85000"/>
                </a:lnSpc>
              </a:pPr>
              <a:r>
                <a:rPr lang="en-US" sz="20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Coupling and mass relations </a:t>
              </a:r>
              <a:endPara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 descr="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3" y="202275"/>
            <a:ext cx="1476366" cy="152367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" y="3729626"/>
            <a:ext cx="9158354" cy="1370267"/>
            <a:chOff x="1" y="3987282"/>
            <a:chExt cx="9158354" cy="1370267"/>
          </a:xfrm>
        </p:grpSpPr>
        <p:sp>
          <p:nvSpPr>
            <p:cNvPr id="25" name="TextBox 24"/>
            <p:cNvSpPr txBox="1"/>
            <p:nvPr/>
          </p:nvSpPr>
          <p:spPr>
            <a:xfrm>
              <a:off x="2957105" y="3987282"/>
              <a:ext cx="6186895" cy="4114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>
                <a:lnSpc>
                  <a:spcPct val="85000"/>
                </a:lnSpc>
              </a:pPr>
              <a:r>
                <a:rPr lang="en-US" sz="16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Many non-trivial constraints that need to be evaded/satisfied</a:t>
              </a:r>
              <a:endParaRPr lang="en-US" sz="16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71800" y="4471599"/>
              <a:ext cx="6172200" cy="4114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>
                <a:lnSpc>
                  <a:spcPct val="85000"/>
                </a:lnSpc>
              </a:pPr>
              <a:r>
                <a:rPr lang="en-US" sz="16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Phenomenology depends on composition of </a:t>
              </a:r>
              <a:r>
                <a:rPr lang="en-US" sz="1600" b="1" spc="-15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Neutralino</a:t>
              </a:r>
              <a:r>
                <a:rPr lang="en-US" sz="16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. </a:t>
              </a:r>
              <a:endParaRPr lang="en-US" sz="16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" y="3995998"/>
              <a:ext cx="2667000" cy="6400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20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NMSSM: </a:t>
              </a:r>
              <a:endPara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86155" y="4946069"/>
              <a:ext cx="6172200" cy="4114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>
                <a:lnSpc>
                  <a:spcPct val="85000"/>
                </a:lnSpc>
              </a:pPr>
              <a:r>
                <a:rPr lang="en-US" sz="16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 working examples: S/H and B/H </a:t>
              </a:r>
              <a:endParaRPr lang="en-US" sz="16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4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581400" y="3739558"/>
            <a:ext cx="2672526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 spc="-200" dirty="0" smtClean="0">
                <a:solidFill>
                  <a:schemeClr val="accent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Thank you</a:t>
            </a:r>
            <a:r>
              <a:rPr lang="en-US" sz="4050" b="1" spc="-2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sv-SE" sz="4050" spc="-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178879"/>
            <a:ext cx="9144000" cy="679122"/>
          </a:xfrm>
          <a:prstGeom prst="rect">
            <a:avLst/>
          </a:prstGeom>
          <a:solidFill>
            <a:srgbClr val="F6F5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24600" y="3124200"/>
            <a:ext cx="2895600" cy="1981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Welcome to the Dark Side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24600" y="1143000"/>
            <a:ext cx="2835476" cy="1933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124200"/>
            <a:ext cx="2720162" cy="1954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67643" y="4920734"/>
            <a:ext cx="28525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i="1" spc="-100" dirty="0">
                <a:solidFill>
                  <a:schemeClr val="bg2"/>
                </a:solidFill>
              </a:rPr>
              <a:t>http://</a:t>
            </a:r>
            <a:r>
              <a:rPr lang="en-US" sz="600" i="1" spc="-100" dirty="0" err="1">
                <a:solidFill>
                  <a:schemeClr val="bg2"/>
                </a:solidFill>
              </a:rPr>
              <a:t>cosmology.berkeley.edu</a:t>
            </a:r>
            <a:r>
              <a:rPr lang="en-US" sz="600" i="1" spc="-100" dirty="0">
                <a:solidFill>
                  <a:schemeClr val="bg2"/>
                </a:solidFill>
              </a:rPr>
              <a:t>/Education/</a:t>
            </a:r>
            <a:r>
              <a:rPr lang="en-US" sz="600" i="1" spc="-100" dirty="0" err="1">
                <a:solidFill>
                  <a:schemeClr val="bg2"/>
                </a:solidFill>
              </a:rPr>
              <a:t>CosmologyEssays</a:t>
            </a:r>
            <a:r>
              <a:rPr lang="en-US" sz="600" i="1" spc="-100" dirty="0">
                <a:solidFill>
                  <a:schemeClr val="bg2"/>
                </a:solidFill>
              </a:rPr>
              <a:t>/</a:t>
            </a:r>
            <a:r>
              <a:rPr lang="en-US" sz="600" i="1" spc="-100" dirty="0" err="1">
                <a:solidFill>
                  <a:schemeClr val="bg2"/>
                </a:solidFill>
              </a:rPr>
              <a:t>Why_Dark_Matter.html</a:t>
            </a:r>
            <a:endParaRPr lang="en-US" sz="600" i="1" spc="-100" dirty="0">
              <a:solidFill>
                <a:schemeClr val="bg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835" b="20626"/>
          <a:stretch/>
        </p:blipFill>
        <p:spPr>
          <a:xfrm>
            <a:off x="0" y="1143000"/>
            <a:ext cx="6232252" cy="3959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800600"/>
            <a:ext cx="752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spc="-80" dirty="0" smtClean="0">
                <a:solidFill>
                  <a:schemeClr val="bg2"/>
                </a:solidFill>
              </a:rPr>
              <a:t>Wikipedia</a:t>
            </a:r>
            <a:endParaRPr lang="en-US" sz="1200" i="1" spc="-8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257800"/>
            <a:ext cx="6248400" cy="3657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 know both A LOT and VERY </a:t>
            </a:r>
            <a:r>
              <a:rPr lang="en-US" sz="2000" b="1" spc="-150" dirty="0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LITTLE </a:t>
            </a:r>
            <a:r>
              <a:rPr lang="en-US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about Dark </a:t>
            </a:r>
            <a:r>
              <a:rPr lang="en-US" sz="2000" b="1" spc="-150" dirty="0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Matter</a:t>
            </a:r>
            <a:endParaRPr lang="en-US" sz="2000" b="1" spc="-150" dirty="0">
              <a:solidFill>
                <a:srgbClr val="E2DFD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715000"/>
            <a:ext cx="6248400" cy="36576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hr-HR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Experimental Observation: Ωh</a:t>
            </a:r>
            <a:r>
              <a:rPr lang="hr-HR" sz="2000" b="1" spc="-150" baseline="3000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hr-HR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0.1188 ± </a:t>
            </a:r>
            <a:r>
              <a:rPr lang="hr-HR" sz="2000" b="1" spc="-150" dirty="0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0.0011</a:t>
            </a:r>
            <a:endParaRPr lang="hr-HR" sz="2000" b="1" spc="-150" dirty="0">
              <a:solidFill>
                <a:srgbClr val="E2DFD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6400" y="6019800"/>
            <a:ext cx="861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spc="-80" dirty="0"/>
              <a:t>Planck </a:t>
            </a:r>
            <a:r>
              <a:rPr lang="en-US" sz="1200" i="1" spc="-80" dirty="0" smtClean="0"/>
              <a:t>2015</a:t>
            </a:r>
            <a:endParaRPr lang="en-US" sz="1200" i="1" spc="-80" dirty="0"/>
          </a:p>
        </p:txBody>
      </p:sp>
    </p:spTree>
    <p:extLst>
      <p:ext uri="{BB962C8B-B14F-4D97-AF65-F5344CB8AC3E}">
        <p14:creationId xmlns:p14="http://schemas.microsoft.com/office/powerpoint/2010/main" val="29406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033147" y="2511678"/>
            <a:ext cx="569729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5000"/>
              </a:lnSpc>
            </a:pPr>
            <a:r>
              <a:rPr lang="en-US" sz="8800" b="1" spc="-320" dirty="0" smtClean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Backup</a:t>
            </a:r>
            <a:endParaRPr lang="en-US" sz="11500" b="1" spc="-320" dirty="0" smtClean="0">
              <a:solidFill>
                <a:srgbClr val="CCC7A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35000"/>
              </a:lnSpc>
            </a:pPr>
            <a:r>
              <a:rPr lang="en-US" sz="19900" b="1" spc="-320" dirty="0" smtClean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</a:t>
            </a:r>
            <a:r>
              <a:rPr lang="en-US" sz="8800" b="1" spc="-320" dirty="0" smtClean="0">
                <a:solidFill>
                  <a:srgbClr val="15151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slides</a:t>
            </a:r>
            <a:r>
              <a:rPr lang="en-US" sz="8800" b="1" spc="-320" dirty="0" smtClean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0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Resonant Annihilation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77" b="59274"/>
          <a:stretch/>
        </p:blipFill>
        <p:spPr>
          <a:xfrm>
            <a:off x="457200" y="1600200"/>
            <a:ext cx="8229600" cy="18322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1407"/>
          <a:stretch/>
        </p:blipFill>
        <p:spPr>
          <a:xfrm>
            <a:off x="965200" y="3892564"/>
            <a:ext cx="7200900" cy="156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NMSSM </a:t>
            </a:r>
            <a:r>
              <a:rPr lang="en-US" dirty="0" err="1" smtClean="0">
                <a:solidFill>
                  <a:schemeClr val="tx1"/>
                </a:solidFill>
              </a:rPr>
              <a:t>Neutralinos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2052"/>
            <a:ext cx="8229600" cy="520035"/>
          </a:xfrm>
          <a:solidFill>
            <a:schemeClr val="accent2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2"/>
                </a:solidFill>
              </a:rPr>
              <a:t>Singlino</a:t>
            </a:r>
            <a:r>
              <a:rPr lang="en-US" dirty="0" smtClean="0">
                <a:solidFill>
                  <a:schemeClr val="bg2"/>
                </a:solidFill>
              </a:rPr>
              <a:t> mixes with the MSSM </a:t>
            </a:r>
            <a:r>
              <a:rPr lang="en-US" dirty="0" err="1" smtClean="0">
                <a:solidFill>
                  <a:schemeClr val="bg2"/>
                </a:solidFill>
              </a:rPr>
              <a:t>Neutralinos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098" y="1632514"/>
            <a:ext cx="6570704" cy="81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51" y="2442776"/>
            <a:ext cx="8240768" cy="387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Singlino-Higgsino</a:t>
            </a:r>
            <a:r>
              <a:rPr lang="en-US" dirty="0" smtClean="0"/>
              <a:t> Blind spot tb~1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4751"/>
            <a:ext cx="7937500" cy="173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84052" y="3731092"/>
            <a:ext cx="6153133" cy="2247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0" y="3235543"/>
            <a:ext cx="1752600" cy="73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557" y="4237301"/>
            <a:ext cx="1549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24325"/>
            <a:ext cx="8229600" cy="563562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dirty="0" smtClean="0"/>
              <a:t>Flavor </a:t>
            </a:r>
            <a:br>
              <a:rPr lang="en-US" dirty="0" smtClean="0"/>
            </a:br>
            <a:r>
              <a:rPr lang="en-US" dirty="0" err="1" smtClean="0">
                <a:solidFill>
                  <a:srgbClr val="000000"/>
                </a:solidFill>
              </a:rPr>
              <a:t>Bino-Higgsino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1518" b="-15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76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Welcome to the Dark Side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6835" b="20626"/>
          <a:stretch/>
        </p:blipFill>
        <p:spPr>
          <a:xfrm>
            <a:off x="0" y="1143000"/>
            <a:ext cx="6232252" cy="3959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800600"/>
            <a:ext cx="752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spc="-80" dirty="0" smtClean="0">
                <a:solidFill>
                  <a:schemeClr val="bg2"/>
                </a:solidFill>
              </a:rPr>
              <a:t>Wikipedia</a:t>
            </a:r>
            <a:endParaRPr lang="en-US" sz="1200" i="1" spc="-8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257800"/>
            <a:ext cx="6248400" cy="3657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 know both A LOT and VERY little about Dark </a:t>
            </a:r>
            <a:r>
              <a:rPr lang="en-US" sz="2000" b="1" spc="-150" dirty="0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Matter</a:t>
            </a:r>
            <a:endParaRPr lang="en-US" sz="2000" b="1" spc="-150" dirty="0">
              <a:solidFill>
                <a:srgbClr val="E2DFD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715000"/>
            <a:ext cx="6248400" cy="36576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hr-HR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Experimental Observation: Ωh</a:t>
            </a:r>
            <a:r>
              <a:rPr lang="hr-HR" sz="2000" b="1" spc="-150" baseline="3000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hr-HR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0.1188 ± </a:t>
            </a:r>
            <a:r>
              <a:rPr lang="hr-HR" sz="2000" b="1" spc="-150" dirty="0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0.0011</a:t>
            </a:r>
            <a:endParaRPr lang="hr-HR" sz="2000" b="1" spc="-150" dirty="0">
              <a:solidFill>
                <a:srgbClr val="E2DFD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1143000"/>
            <a:ext cx="2819400" cy="365760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 is Dark </a:t>
            </a:r>
            <a:r>
              <a:rPr lang="en-US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Matter?</a:t>
            </a:r>
            <a:endParaRPr lang="en-US" b="1" spc="-15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1582783"/>
            <a:ext cx="2819400" cy="36576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 not colored or </a:t>
            </a:r>
            <a:r>
              <a:rPr lang="en-US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charged</a:t>
            </a:r>
            <a:endParaRPr lang="en-US" b="1" spc="-15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2022566"/>
            <a:ext cx="2819400" cy="36576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Interacts gravitationally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24600" y="2462349"/>
            <a:ext cx="2819400" cy="36576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Could interact weakly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24600" y="2902132"/>
            <a:ext cx="2819400" cy="64008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Stable on </a:t>
            </a:r>
            <a:r>
              <a:rPr lang="en-US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Universe</a:t>
            </a:r>
            <a:br>
              <a:rPr lang="en-US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b="1" spc="-15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lifetime scales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24600" y="3616235"/>
            <a:ext cx="2819400" cy="365760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More than one DM species?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24600" y="4056018"/>
            <a:ext cx="2819400" cy="365760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Higgs Interactions?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24600" y="4495800"/>
            <a:ext cx="2819400" cy="640080"/>
            <a:chOff x="6324600" y="4495800"/>
            <a:chExt cx="2819400" cy="640080"/>
          </a:xfrm>
        </p:grpSpPr>
        <p:sp>
          <p:nvSpPr>
            <p:cNvPr id="23" name="TextBox 22"/>
            <p:cNvSpPr txBox="1"/>
            <p:nvPr/>
          </p:nvSpPr>
          <p:spPr>
            <a:xfrm>
              <a:off x="6324600" y="4495800"/>
              <a:ext cx="2819400" cy="6400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ctr" anchorCtr="0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b="1" spc="-15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Neutrinos?? Too </a:t>
              </a:r>
              <a:r>
                <a:rPr lang="en-US" b="1" spc="-15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Hot: </a:t>
              </a:r>
              <a:br>
                <a:rPr lang="en-US" b="1" spc="-15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US" b="1" spc="-15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No </a:t>
              </a:r>
              <a:r>
                <a:rPr lang="en-US" b="1" spc="-15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Structure </a:t>
              </a:r>
              <a:r>
                <a:rPr lang="en-US" b="1" spc="-15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formation</a:t>
              </a:r>
              <a:endParaRPr lang="en-US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4635" y="4648200"/>
              <a:ext cx="427165" cy="34290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0" y="5257800"/>
            <a:ext cx="6248400" cy="3657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 know both A LOT and VERY </a:t>
            </a:r>
            <a:r>
              <a:rPr lang="en-US" sz="2000" b="1" spc="-150" dirty="0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LITTLE </a:t>
            </a:r>
            <a:r>
              <a:rPr lang="en-US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about Dark </a:t>
            </a:r>
            <a:r>
              <a:rPr lang="en-US" sz="2000" b="1" spc="-150" dirty="0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Matter</a:t>
            </a:r>
            <a:endParaRPr lang="en-US" sz="2000" b="1" spc="-150" dirty="0">
              <a:solidFill>
                <a:srgbClr val="E2DFD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5715000"/>
            <a:ext cx="6248400" cy="36576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hr-HR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Experimental Observation: Ωh</a:t>
            </a:r>
            <a:r>
              <a:rPr lang="hr-HR" sz="2000" b="1" spc="-150" baseline="3000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hr-HR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0.1188 ± </a:t>
            </a:r>
            <a:r>
              <a:rPr lang="hr-HR" sz="2000" b="1" spc="-150" dirty="0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0.0011</a:t>
            </a:r>
            <a:endParaRPr lang="hr-HR" sz="2000" b="1" spc="-150" dirty="0">
              <a:solidFill>
                <a:srgbClr val="E2DFD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86400" y="6019800"/>
            <a:ext cx="861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spc="-80" dirty="0"/>
              <a:t>Planck </a:t>
            </a:r>
            <a:r>
              <a:rPr lang="en-US" sz="1200" i="1" spc="-80" dirty="0" smtClean="0"/>
              <a:t>2015</a:t>
            </a:r>
            <a:endParaRPr lang="en-US" sz="1200" i="1" spc="-80" dirty="0"/>
          </a:p>
        </p:txBody>
      </p:sp>
    </p:spTree>
    <p:extLst>
      <p:ext uri="{BB962C8B-B14F-4D97-AF65-F5344CB8AC3E}">
        <p14:creationId xmlns:p14="http://schemas.microsoft.com/office/powerpoint/2010/main" val="135945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Thermal Relic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6724"/>
            <a:ext cx="4876800" cy="82687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70000"/>
              </a:lnSpc>
            </a:pP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 sets the abundance of the </a:t>
            </a:r>
            <a: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Dark </a:t>
            </a: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Matter observed</a:t>
            </a:r>
            <a: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</a:p>
          <a:p>
            <a:pPr algn="r">
              <a:lnSpc>
                <a:spcPct val="70000"/>
              </a:lnSpc>
            </a:pPr>
            <a:r>
              <a:rPr lang="en-US" sz="2000" b="1" spc="-150" dirty="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Solve Boltzmann Eq</a:t>
            </a:r>
            <a:r>
              <a:rPr lang="en-US" sz="2000" b="1" spc="-150" dirty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sz="2000" b="1" spc="-15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90750"/>
            <a:ext cx="4876800" cy="3657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Annihilations try to maintain </a:t>
            </a:r>
            <a:r>
              <a:rPr lang="en-US" b="1" spc="-150" dirty="0" smtClean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thermal equilibrium</a:t>
            </a:r>
            <a:r>
              <a:rPr lang="en-US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613660"/>
            <a:ext cx="4876800" cy="3657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Universe is Expanding!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036570"/>
            <a:ext cx="4876800" cy="10972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4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 some point a DM particle can’t “find” another DM particle to annihilate with: </a:t>
            </a:r>
            <a:r>
              <a:rPr lang="en-US" sz="2400" b="1" spc="-15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FREEZE-OUT</a:t>
            </a:r>
            <a:r>
              <a:rPr lang="en-US" sz="24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191000"/>
            <a:ext cx="4876800" cy="109728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400" b="1" spc="-15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LARGER annihilation rate means LOWER number density.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895817" y="1306724"/>
            <a:ext cx="4345365" cy="4255876"/>
            <a:chOff x="5029200" y="1371600"/>
            <a:chExt cx="4267200" cy="4191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29200" y="1371600"/>
              <a:ext cx="4267200" cy="411659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337618" y="5285601"/>
              <a:ext cx="806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spc="-80" dirty="0"/>
                <a:t>Hooper, 09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2066" y="703134"/>
            <a:ext cx="6671934" cy="671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733" y="5278042"/>
            <a:ext cx="6996042" cy="12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5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33"/>
          <a:stretch/>
        </p:blipFill>
        <p:spPr>
          <a:xfrm>
            <a:off x="2979528" y="2148745"/>
            <a:ext cx="3298825" cy="166463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WIMP Miracle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4528" y="3901345"/>
            <a:ext cx="6934200" cy="156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spc="-200" dirty="0">
                <a:solidFill>
                  <a:srgbClr val="B0A878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Interestingly, the annihilation cross-section required to give rise to an observationally consistent relic density </a:t>
            </a:r>
            <a:r>
              <a:rPr lang="en-US" sz="2800" b="1" spc="-200" dirty="0" smtClean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is </a:t>
            </a:r>
            <a:r>
              <a:rPr lang="en-US" sz="2800" b="1" spc="-2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naturally of the right order given weak scale couplings and masses (100 </a:t>
            </a:r>
            <a:r>
              <a:rPr lang="en-US" sz="2800" b="1" spc="-200" dirty="0" err="1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GeV</a:t>
            </a:r>
            <a:r>
              <a:rPr lang="en-US" sz="2800" b="1" spc="-2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US" sz="2800" b="1" spc="-200" dirty="0" smtClean="0">
                <a:ea typeface="Verdan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5153" y="1130313"/>
            <a:ext cx="1431803" cy="9863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67829" y="3516067"/>
            <a:ext cx="861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spc="-80" dirty="0"/>
              <a:t>Planck 2015</a:t>
            </a:r>
          </a:p>
        </p:txBody>
      </p:sp>
    </p:spTree>
    <p:extLst>
      <p:ext uri="{BB962C8B-B14F-4D97-AF65-F5344CB8AC3E}">
        <p14:creationId xmlns:p14="http://schemas.microsoft.com/office/powerpoint/2010/main" val="132575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Trouble in Paradise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36320"/>
            <a:ext cx="5867400" cy="4114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Crossing symmetry: Relic Density ↔ Direct Detection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85704" y="2343791"/>
            <a:ext cx="3022171" cy="2241636"/>
            <a:chOff x="2892000" y="1860811"/>
            <a:chExt cx="3280200" cy="2433024"/>
          </a:xfrm>
        </p:grpSpPr>
        <p:grpSp>
          <p:nvGrpSpPr>
            <p:cNvPr id="6" name="Group 5"/>
            <p:cNvGrpSpPr/>
            <p:nvPr/>
          </p:nvGrpSpPr>
          <p:grpSpPr>
            <a:xfrm>
              <a:off x="2892000" y="1860811"/>
              <a:ext cx="3280200" cy="2433024"/>
              <a:chOff x="2892000" y="1860811"/>
              <a:chExt cx="3280200" cy="243302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144567" y="1860811"/>
                <a:ext cx="2892455" cy="2402787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 flipV="1">
                <a:off x="2892000" y="2587582"/>
                <a:ext cx="0" cy="112050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4196994" y="392450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Collider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935300" y="1921284"/>
                <a:ext cx="1351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Annihilation</a:t>
                </a:r>
                <a:endParaRPr lang="en-US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V="1">
                <a:off x="6172200" y="2587582"/>
                <a:ext cx="0" cy="112050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 rot="16200000">
              <a:off x="2634950" y="2963170"/>
              <a:ext cx="1120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4196994" y="3924503"/>
              <a:ext cx="94128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071383" y="1942899"/>
              <a:ext cx="106689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69" y="2114912"/>
            <a:ext cx="2018090" cy="4807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32" t="1" b="49968"/>
          <a:stretch/>
        </p:blipFill>
        <p:spPr>
          <a:xfrm>
            <a:off x="3400309" y="1429391"/>
            <a:ext cx="2313719" cy="802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8904" y="4782191"/>
            <a:ext cx="1012301" cy="7042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941904" y="4782190"/>
            <a:ext cx="1263706" cy="7039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4548" y="2734725"/>
            <a:ext cx="2368534" cy="2123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2966193"/>
            <a:ext cx="1452292" cy="10086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3486" y="4097759"/>
            <a:ext cx="922089" cy="9114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6797" y="2043483"/>
            <a:ext cx="824591" cy="12822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76600" y="5562600"/>
            <a:ext cx="5867400" cy="685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Stringent scattering cross-sections limits </a:t>
            </a:r>
            <a: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from </a:t>
            </a: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LUX/XENON100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867564" y="9179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7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Galactic Center Excess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2057400"/>
            <a:ext cx="3200400" cy="2743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4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Excess observed in photons with energies of a few </a:t>
            </a:r>
            <a:r>
              <a:rPr lang="en-US" sz="2400" b="1" spc="-150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GeV</a:t>
            </a:r>
            <a:r>
              <a:rPr lang="en-US" sz="24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coming from the Galactic Center (Fermi LAT).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3365828" y="1981200"/>
            <a:ext cx="5778172" cy="3046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505" y="4345598"/>
            <a:ext cx="1338500" cy="11578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1931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Galactic Center Excess: </a:t>
            </a:r>
            <a:r>
              <a:rPr lang="en-US" dirty="0" smtClean="0">
                <a:solidFill>
                  <a:srgbClr val="000000"/>
                </a:solidFill>
              </a:rPr>
              <a:t>What is it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71600"/>
            <a:ext cx="487680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Large </a:t>
            </a:r>
            <a:r>
              <a:rPr lang="en-US" sz="2000" b="1" spc="-150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Astrohphysical</a:t>
            </a: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uncertainties.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341880"/>
            <a:ext cx="4876800" cy="73152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Particle physics interpretation</a:t>
            </a:r>
            <a:r>
              <a:rPr lang="en-US" sz="2000" b="1" spc="-15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</a:p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 Predictions?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312160"/>
            <a:ext cx="4876800" cy="128016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Annihilation of DM present in </a:t>
            </a:r>
            <a:b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over-dense regions of the universe,</a:t>
            </a:r>
            <a:b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like the Galactic Center, could produce </a:t>
            </a:r>
            <a:b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detectable signal in the photon flux.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831080"/>
            <a:ext cx="4876800" cy="7315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Distinctive bump like spectrum.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181600" y="1371600"/>
            <a:ext cx="3810000" cy="1371600"/>
            <a:chOff x="5181600" y="1371600"/>
            <a:chExt cx="3810000" cy="1371600"/>
          </a:xfrm>
        </p:grpSpPr>
        <p:sp>
          <p:nvSpPr>
            <p:cNvPr id="17" name="Rectangle 16"/>
            <p:cNvSpPr/>
            <p:nvPr/>
          </p:nvSpPr>
          <p:spPr>
            <a:xfrm>
              <a:off x="5181600" y="1371600"/>
              <a:ext cx="3733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8338"/>
            <a:stretch/>
          </p:blipFill>
          <p:spPr>
            <a:xfrm>
              <a:off x="5994400" y="1395807"/>
              <a:ext cx="2616200" cy="110387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353743" y="2466201"/>
              <a:ext cx="1637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spc="-80" dirty="0" err="1"/>
                <a:t>resonaances.blogspot.com</a:t>
              </a:r>
              <a:endParaRPr lang="en-US" sz="1200" i="1" spc="-8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81600" y="2819400"/>
            <a:ext cx="3914923" cy="3200400"/>
            <a:chOff x="5181600" y="2819400"/>
            <a:chExt cx="3914923" cy="3200400"/>
          </a:xfrm>
        </p:grpSpPr>
        <p:sp>
          <p:nvSpPr>
            <p:cNvPr id="18" name="Rectangle 17"/>
            <p:cNvSpPr/>
            <p:nvPr/>
          </p:nvSpPr>
          <p:spPr>
            <a:xfrm>
              <a:off x="5181600" y="2819400"/>
              <a:ext cx="3733800" cy="320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219168" y="2847201"/>
              <a:ext cx="3877355" cy="3172599"/>
              <a:chOff x="5219168" y="2847201"/>
              <a:chExt cx="3877355" cy="317259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7800" y="2926459"/>
                <a:ext cx="3838723" cy="3093341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219168" y="2847201"/>
                <a:ext cx="37724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i="1" spc="-80" dirty="0"/>
                  <a:t>C. Boehm, M. J. Dolan, C. McCabe, M. </a:t>
                </a:r>
                <a:r>
                  <a:rPr lang="en-US" sz="1200" i="1" spc="-80" dirty="0" err="1"/>
                  <a:t>Spannowsky</a:t>
                </a:r>
                <a:r>
                  <a:rPr lang="en-US" sz="1200" i="1" spc="-80" dirty="0"/>
                  <a:t>, C. J. Wallace, 14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585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12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A3B3C"/>
      </a:hlink>
      <a:folHlink>
        <a:srgbClr val="3F3F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7158</TotalTime>
  <Words>1547</Words>
  <Application>Microsoft Macintosh PowerPoint</Application>
  <PresentationFormat>On-screen Show (4:3)</PresentationFormat>
  <Paragraphs>280</Paragraphs>
  <Slides>34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12_Office Theme</vt:lpstr>
      <vt:lpstr>Custom Design</vt:lpstr>
      <vt:lpstr>PowerPoint Presentation</vt:lpstr>
      <vt:lpstr>Outline</vt:lpstr>
      <vt:lpstr>Welcome to the Dark Side!</vt:lpstr>
      <vt:lpstr>Welcome to the Dark Side!</vt:lpstr>
      <vt:lpstr>Thermal Relic?</vt:lpstr>
      <vt:lpstr>The WIMP Miracle.</vt:lpstr>
      <vt:lpstr>Trouble in Paradise?</vt:lpstr>
      <vt:lpstr>The Galactic Center Excess.</vt:lpstr>
      <vt:lpstr>Galactic Center Excess: What is it?</vt:lpstr>
      <vt:lpstr>Galactic Center Excess: What’s needed?</vt:lpstr>
      <vt:lpstr>Simplified Model</vt:lpstr>
      <vt:lpstr>Simplified Model: Results.</vt:lpstr>
      <vt:lpstr>GCE + Ωh2 ↔ LHC.</vt:lpstr>
      <vt:lpstr>PowerPoint Presentation</vt:lpstr>
      <vt:lpstr>Supersymmetry:</vt:lpstr>
      <vt:lpstr>Minimal Supersymmetric SM (MSSM).</vt:lpstr>
      <vt:lpstr>Next to Minimal Supersymmetric SM (NMSSM).</vt:lpstr>
      <vt:lpstr>PowerPoint Presentation</vt:lpstr>
      <vt:lpstr>Neutralino Composition Wino Decoupled</vt:lpstr>
      <vt:lpstr>GCE in NMSSM.          Singlino-Higgsino</vt:lpstr>
      <vt:lpstr>GCE in NMSSM.          Singlino-Higgsino</vt:lpstr>
      <vt:lpstr>GCE in NMSSM.          Singlino-Higgsino</vt:lpstr>
      <vt:lpstr>GCE in NMSSM.          Singlino-Higgsino</vt:lpstr>
      <vt:lpstr>GCE in NMSSM.          Singlino-Higgsino</vt:lpstr>
      <vt:lpstr>GCE in NMSSM.          Bino-Higgsino</vt:lpstr>
      <vt:lpstr>GCE in NMSSM.          Bino-Higgsino</vt:lpstr>
      <vt:lpstr>GCE in NMSSM.          Bino-Higgsino</vt:lpstr>
      <vt:lpstr>Conclusions and Outlook.</vt:lpstr>
      <vt:lpstr>PowerPoint Presentation</vt:lpstr>
      <vt:lpstr>PowerPoint Presentation</vt:lpstr>
      <vt:lpstr>Resonant Annihilation</vt:lpstr>
      <vt:lpstr>NMSSM Neutralinos.</vt:lpstr>
      <vt:lpstr>Singlino-Higgsino Blind spot tb~1</vt:lpstr>
      <vt:lpstr>Flavor  Bino-Higgsino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anonymous</dc:creator>
  <cp:lastModifiedBy>Nausheen Shah</cp:lastModifiedBy>
  <cp:revision>555</cp:revision>
  <dcterms:created xsi:type="dcterms:W3CDTF">2006-08-16T00:00:00Z</dcterms:created>
  <dcterms:modified xsi:type="dcterms:W3CDTF">2015-12-15T00:50:55Z</dcterms:modified>
</cp:coreProperties>
</file>