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481" r:id="rId3"/>
    <p:sldId id="425" r:id="rId4"/>
    <p:sldId id="296" r:id="rId5"/>
    <p:sldId id="295" r:id="rId6"/>
    <p:sldId id="391" r:id="rId7"/>
    <p:sldId id="445" r:id="rId8"/>
    <p:sldId id="313" r:id="rId9"/>
    <p:sldId id="314" r:id="rId10"/>
    <p:sldId id="434" r:id="rId11"/>
    <p:sldId id="429" r:id="rId12"/>
    <p:sldId id="496" r:id="rId13"/>
    <p:sldId id="497" r:id="rId14"/>
    <p:sldId id="498" r:id="rId15"/>
    <p:sldId id="499" r:id="rId16"/>
    <p:sldId id="503" r:id="rId17"/>
    <p:sldId id="504" r:id="rId18"/>
    <p:sldId id="461" r:id="rId19"/>
    <p:sldId id="500" r:id="rId20"/>
    <p:sldId id="501" r:id="rId21"/>
    <p:sldId id="464" r:id="rId22"/>
    <p:sldId id="505" r:id="rId23"/>
    <p:sldId id="506" r:id="rId24"/>
    <p:sldId id="507" r:id="rId25"/>
    <p:sldId id="470" r:id="rId26"/>
    <p:sldId id="474" r:id="rId27"/>
    <p:sldId id="478" r:id="rId28"/>
    <p:sldId id="482" r:id="rId29"/>
    <p:sldId id="483" r:id="rId30"/>
    <p:sldId id="484" r:id="rId31"/>
    <p:sldId id="485" r:id="rId32"/>
    <p:sldId id="486" r:id="rId33"/>
    <p:sldId id="487" r:id="rId34"/>
    <p:sldId id="488" r:id="rId35"/>
    <p:sldId id="502" r:id="rId36"/>
    <p:sldId id="490" r:id="rId37"/>
    <p:sldId id="492" r:id="rId38"/>
    <p:sldId id="493" r:id="rId39"/>
    <p:sldId id="494" r:id="rId40"/>
    <p:sldId id="491" r:id="rId41"/>
    <p:sldId id="495" r:id="rId42"/>
    <p:sldId id="479" r:id="rId43"/>
    <p:sldId id="366" r:id="rId44"/>
    <p:sldId id="427" r:id="rId45"/>
    <p:sldId id="428" r:id="rId46"/>
    <p:sldId id="469" r:id="rId47"/>
    <p:sldId id="309" r:id="rId48"/>
    <p:sldId id="435" r:id="rId49"/>
    <p:sldId id="389" r:id="rId50"/>
    <p:sldId id="390" r:id="rId51"/>
    <p:sldId id="458" r:id="rId52"/>
    <p:sldId id="489" r:id="rId53"/>
    <p:sldId id="410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FF17"/>
    <a:srgbClr val="44080E"/>
    <a:srgbClr val="470000"/>
    <a:srgbClr val="005D00"/>
    <a:srgbClr val="6A2C89"/>
    <a:srgbClr val="933EBB"/>
    <a:srgbClr val="9C44C6"/>
    <a:srgbClr val="A347CE"/>
    <a:srgbClr val="0000CD"/>
    <a:srgbClr val="C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E2AB2-F25C-764A-A064-58550415F136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AEDDD-230B-CD4E-BAB4-F8D7B9284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52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8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08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89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2033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90988"/>
            <a:ext cx="4038600" cy="2035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5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86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6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5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3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6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956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65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FF">
                <a:alpha val="23000"/>
              </a:srgbClr>
            </a:gs>
            <a:gs pos="100000">
              <a:srgbClr val="FFFFFF">
                <a:alpha val="23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slac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492892"/>
            <a:ext cx="1677905" cy="36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930473" y="6488666"/>
            <a:ext cx="3213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J. Hewett, </a:t>
            </a:r>
            <a:r>
              <a:rPr lang="en-US" sz="1800" dirty="0" smtClean="0">
                <a:solidFill>
                  <a:schemeClr val="bg1"/>
                </a:solidFill>
              </a:rPr>
              <a:t>Heidelberg</a:t>
            </a:r>
            <a:r>
              <a:rPr lang="en-US" sz="1800" dirty="0" smtClean="0">
                <a:solidFill>
                  <a:schemeClr val="bg1"/>
                </a:solidFill>
              </a:rPr>
              <a:t> 2015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544" y="284033"/>
            <a:ext cx="7414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Implications of the </a:t>
            </a:r>
            <a:r>
              <a:rPr lang="en-US" sz="4400" dirty="0" err="1" smtClean="0">
                <a:solidFill>
                  <a:schemeClr val="bg1"/>
                </a:solidFill>
              </a:rPr>
              <a:t>pMSSM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9364" y="48594"/>
            <a:ext cx="8973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000FF"/>
                </a:solidFill>
              </a:rPr>
              <a:t>LHC Search Results </a:t>
            </a:r>
            <a:r>
              <a:rPr lang="en-US" sz="2800" u="sng" dirty="0" smtClean="0">
                <a:solidFill>
                  <a:srgbClr val="0000FF"/>
                </a:solidFill>
              </a:rPr>
              <a:t>for </a:t>
            </a:r>
            <a:r>
              <a:rPr lang="en-US" sz="2800" u="sng" dirty="0">
                <a:solidFill>
                  <a:srgbClr val="0000FF"/>
                </a:solidFill>
              </a:rPr>
              <a:t>the </a:t>
            </a:r>
            <a:r>
              <a:rPr lang="en-US" sz="2800" u="sng" dirty="0" err="1" smtClean="0">
                <a:solidFill>
                  <a:srgbClr val="0000FF"/>
                </a:solidFill>
              </a:rPr>
              <a:t>pMSSM</a:t>
            </a:r>
            <a:r>
              <a:rPr lang="en-US" sz="2800" u="sng" dirty="0" smtClean="0">
                <a:solidFill>
                  <a:srgbClr val="0000FF"/>
                </a:solidFill>
              </a:rPr>
              <a:t>: </a:t>
            </a:r>
            <a:r>
              <a:rPr lang="en-US" sz="2800" u="sng" dirty="0">
                <a:solidFill>
                  <a:srgbClr val="0000FF"/>
                </a:solidFill>
              </a:rPr>
              <a:t>percentage of models excluded by data</a:t>
            </a:r>
            <a:endParaRPr lang="en-US" sz="2800" dirty="0"/>
          </a:p>
        </p:txBody>
      </p:sp>
      <p:pic>
        <p:nvPicPr>
          <p:cNvPr id="2" name="Picture 1" descr="Screen Shot 2013-10-13 at 1.40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7" y="1269956"/>
            <a:ext cx="8329110" cy="5588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60" y="877604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 TeV Searches</a:t>
            </a:r>
            <a:endParaRPr lang="en-US" sz="2400" b="1" u="sng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23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05867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 TeV Searches</a:t>
            </a:r>
            <a:endParaRPr lang="en-US" sz="2400" b="1" u="sng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28476"/>
            <a:ext cx="9033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Total  Excluded 7+8 </a:t>
            </a:r>
            <a:r>
              <a:rPr lang="en-US" sz="2000" b="1" dirty="0" err="1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TeV</a:t>
            </a:r>
            <a:r>
              <a:rPr lang="en-US" sz="20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</a:t>
            </a:r>
            <a:r>
              <a:rPr lang="en-US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46%          61%        74%</a:t>
            </a:r>
            <a:endParaRPr lang="en-US" sz="2000" b="1" dirty="0" smtClean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364" y="48594"/>
            <a:ext cx="8973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000FF"/>
                </a:solidFill>
              </a:rPr>
              <a:t>LHC Search Results </a:t>
            </a:r>
            <a:r>
              <a:rPr lang="en-US" sz="2800" u="sng" dirty="0" smtClean="0">
                <a:solidFill>
                  <a:srgbClr val="0000FF"/>
                </a:solidFill>
              </a:rPr>
              <a:t>for </a:t>
            </a:r>
            <a:r>
              <a:rPr lang="en-US" sz="2800" u="sng" dirty="0">
                <a:solidFill>
                  <a:srgbClr val="0000FF"/>
                </a:solidFill>
              </a:rPr>
              <a:t>the </a:t>
            </a:r>
            <a:r>
              <a:rPr lang="en-US" sz="2800" u="sng" dirty="0" err="1" smtClean="0">
                <a:solidFill>
                  <a:srgbClr val="0000FF"/>
                </a:solidFill>
              </a:rPr>
              <a:t>pMSSM</a:t>
            </a:r>
            <a:r>
              <a:rPr lang="en-US" sz="2800" u="sng" dirty="0" smtClean="0">
                <a:solidFill>
                  <a:srgbClr val="0000FF"/>
                </a:solidFill>
              </a:rPr>
              <a:t>: </a:t>
            </a:r>
            <a:r>
              <a:rPr lang="en-US" sz="2800" u="sng" dirty="0">
                <a:solidFill>
                  <a:srgbClr val="0000FF"/>
                </a:solidFill>
              </a:rPr>
              <a:t>percentage of models excluded by data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701758" y="6519446"/>
            <a:ext cx="4394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Cahill-Rowley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etal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1307.8444, 1405.asap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 descr="Screen Shot 2014-03-28 at 12.32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" y="1741158"/>
            <a:ext cx="9144000" cy="4291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212350"/>
            <a:ext cx="8229600" cy="827911"/>
          </a:xfrm>
        </p:spPr>
        <p:txBody>
          <a:bodyPr/>
          <a:lstStyle/>
          <a:p>
            <a:r>
              <a:rPr lang="en-US" sz="3200" b="1" u="sng" dirty="0" err="1" smtClean="0">
                <a:solidFill>
                  <a:srgbClr val="0000D1"/>
                </a:solidFill>
                <a:latin typeface="Lucida Sans Unicode" charset="0"/>
              </a:rPr>
              <a:t>pMSSM</a:t>
            </a:r>
            <a:r>
              <a:rPr lang="en-US" sz="3200" b="1" u="sng" dirty="0" smtClean="0">
                <a:solidFill>
                  <a:srgbClr val="0000D1"/>
                </a:solidFill>
                <a:latin typeface="Lucida Sans Unicode" charset="0"/>
              </a:rPr>
              <a:t> after LHC Run </a:t>
            </a:r>
            <a:r>
              <a:rPr lang="en-US" sz="3200" b="1" u="sng" dirty="0" smtClean="0">
                <a:solidFill>
                  <a:srgbClr val="0000D1"/>
                </a:solidFill>
                <a:latin typeface="Lucida Sans Unicode" charset="0"/>
              </a:rPr>
              <a:t>I (</a:t>
            </a:r>
            <a:r>
              <a:rPr lang="en-US" sz="3200" b="1" u="sng" dirty="0" err="1" smtClean="0">
                <a:solidFill>
                  <a:srgbClr val="0000D1"/>
                </a:solidFill>
                <a:latin typeface="Lucida Sans Unicode" charset="0"/>
              </a:rPr>
              <a:t>Neutralino</a:t>
            </a:r>
            <a:r>
              <a:rPr lang="en-US" sz="3200" b="1" u="sng" dirty="0" smtClean="0">
                <a:solidFill>
                  <a:srgbClr val="0000D1"/>
                </a:solidFill>
                <a:latin typeface="Lucida Sans Unicode" charset="0"/>
              </a:rPr>
              <a:t> LSP)</a:t>
            </a:r>
            <a:endParaRPr lang="en-US" sz="3200" b="1" u="sng" dirty="0">
              <a:solidFill>
                <a:srgbClr val="0000D1"/>
              </a:solidFill>
              <a:latin typeface="Lucida Sans Unicod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0616" y="6279531"/>
            <a:ext cx="3063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Cahill-Rowley, JLH, Ismail, Rizzo 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1407.4130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13" descr="msquark_mg_20jm_Efficien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" y="1511579"/>
            <a:ext cx="5925445" cy="5170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594" y="6416501"/>
            <a:ext cx="361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Lucida Sans Unicode"/>
                <a:cs typeface="Lucida Sans Unicode"/>
              </a:rPr>
              <a:t>Simplified Model Limit (ATLAS)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Lucida Sans Unicode"/>
              <a:cs typeface="Lucida Sans Unicode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905000" y="4061881"/>
            <a:ext cx="1229759" cy="235462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928050" y="3038062"/>
            <a:ext cx="3215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BE0000"/>
                </a:solidFill>
                <a:latin typeface="Lucida Sans Unicode"/>
                <a:cs typeface="Lucida Sans Unicode"/>
              </a:rPr>
              <a:t>3</a:t>
            </a:r>
            <a:r>
              <a:rPr lang="en-US" sz="2000" b="1" dirty="0" smtClean="0">
                <a:solidFill>
                  <a:srgbClr val="BE0000"/>
                </a:solidFill>
                <a:latin typeface="Lucida Sans Unicode"/>
                <a:cs typeface="Lucida Sans Unicode"/>
              </a:rPr>
              <a:t>-parameter Simplified </a:t>
            </a:r>
            <a:r>
              <a:rPr lang="en-US" sz="2000" b="1" dirty="0">
                <a:solidFill>
                  <a:srgbClr val="BE0000"/>
                </a:solidFill>
                <a:latin typeface="Lucida Sans Unicode"/>
                <a:cs typeface="Lucida Sans Unicode"/>
              </a:rPr>
              <a:t>M</a:t>
            </a:r>
            <a:r>
              <a:rPr lang="en-US" sz="2000" b="1" dirty="0" smtClean="0">
                <a:solidFill>
                  <a:srgbClr val="BE0000"/>
                </a:solidFill>
                <a:latin typeface="Lucida Sans Unicode"/>
                <a:cs typeface="Lucida Sans Unicode"/>
              </a:rPr>
              <a:t>odel does </a:t>
            </a:r>
            <a:r>
              <a:rPr lang="en-US" sz="2000" b="1" dirty="0" smtClean="0">
                <a:solidFill>
                  <a:srgbClr val="000000"/>
                </a:solidFill>
                <a:latin typeface="Lucida Sans Unicode"/>
                <a:cs typeface="Lucida Sans Unicode"/>
              </a:rPr>
              <a:t>NOT</a:t>
            </a:r>
            <a:r>
              <a:rPr lang="en-US" sz="2000" b="1" dirty="0" smtClean="0">
                <a:solidFill>
                  <a:srgbClr val="BE0000"/>
                </a:solidFill>
                <a:latin typeface="Lucida Sans Unicode"/>
                <a:cs typeface="Lucida Sans Unicode"/>
              </a:rPr>
              <a:t> provide a good approximation</a:t>
            </a:r>
            <a:endParaRPr lang="en-US" sz="2000" b="1" dirty="0">
              <a:solidFill>
                <a:srgbClr val="BE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1167" y="1581827"/>
            <a:ext cx="305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Fraction of models excluded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21303" y="1766493"/>
            <a:ext cx="31226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Lucida Sans Unicode"/>
                <a:cs typeface="Lucida Sans Unicode"/>
              </a:rPr>
              <a:t>Light </a:t>
            </a:r>
            <a:r>
              <a:rPr lang="en-US" sz="2000" b="1" dirty="0" err="1">
                <a:latin typeface="Lucida Sans Unicode"/>
                <a:cs typeface="Lucida Sans Unicode"/>
              </a:rPr>
              <a:t>Squarks</a:t>
            </a:r>
            <a:r>
              <a:rPr lang="en-US" sz="2000" b="1" dirty="0">
                <a:latin typeface="Lucida Sans Unicode"/>
                <a:cs typeface="Lucida Sans Unicode"/>
              </a:rPr>
              <a:t>/</a:t>
            </a:r>
            <a:r>
              <a:rPr lang="en-US" sz="2000" b="1" dirty="0" err="1">
                <a:latin typeface="Lucida Sans Unicode"/>
                <a:cs typeface="Lucida Sans Unicode"/>
              </a:rPr>
              <a:t>Gluinos</a:t>
            </a:r>
            <a:r>
              <a:rPr lang="en-US" sz="2000" b="1" dirty="0">
                <a:latin typeface="Lucida Sans Unicode"/>
                <a:cs typeface="Lucida Sans Unicode"/>
              </a:rPr>
              <a:t> still allowed!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998663" y="4023743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Lightest </a:t>
            </a:r>
            <a:r>
              <a:rPr lang="en-US" sz="1600" dirty="0" err="1" smtClean="0"/>
              <a:t>squark</a:t>
            </a:r>
            <a:r>
              <a:rPr lang="en-US" sz="1600" dirty="0" smtClean="0"/>
              <a:t> mass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292283" y="6077947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Gluino</a:t>
            </a:r>
            <a:r>
              <a:rPr lang="en-US" sz="1600" dirty="0" smtClean="0"/>
              <a:t> mass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571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915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00D1"/>
                </a:solidFill>
              </a:rPr>
              <a:t>ATLAS Results for the </a:t>
            </a:r>
            <a:r>
              <a:rPr lang="en-US" u="sng" dirty="0" err="1" smtClean="0">
                <a:solidFill>
                  <a:srgbClr val="0000D1"/>
                </a:solidFill>
              </a:rPr>
              <a:t>pMSSM</a:t>
            </a:r>
            <a:r>
              <a:rPr lang="en-US" u="sng" dirty="0" smtClean="0">
                <a:solidFill>
                  <a:srgbClr val="0000D1"/>
                </a:solidFill>
              </a:rPr>
              <a:t> (</a:t>
            </a:r>
            <a:r>
              <a:rPr lang="en-US" u="sng" dirty="0" err="1" smtClean="0">
                <a:solidFill>
                  <a:srgbClr val="0000D1"/>
                </a:solidFill>
              </a:rPr>
              <a:t>Neutralino</a:t>
            </a:r>
            <a:r>
              <a:rPr lang="en-US" u="sng" dirty="0" smtClean="0">
                <a:solidFill>
                  <a:srgbClr val="0000D1"/>
                </a:solidFill>
              </a:rPr>
              <a:t> LSP)</a:t>
            </a:r>
            <a:endParaRPr lang="en-US" u="sng" dirty="0">
              <a:solidFill>
                <a:srgbClr val="0000D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8763" y="1916183"/>
            <a:ext cx="2869565" cy="4221163"/>
          </a:xfrm>
        </p:spPr>
        <p:txBody>
          <a:bodyPr/>
          <a:lstStyle/>
          <a:p>
            <a:r>
              <a:rPr lang="en-US" dirty="0" smtClean="0"/>
              <a:t>Recent ATLAS analysis</a:t>
            </a:r>
          </a:p>
          <a:p>
            <a:r>
              <a:rPr lang="en-US" dirty="0" smtClean="0"/>
              <a:t>Combines all Run I SUSY searches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6300"/>
                </a:solidFill>
              </a:rPr>
              <a:t>Is </a:t>
            </a:r>
            <a:r>
              <a:rPr lang="en-US" dirty="0" smtClean="0">
                <a:solidFill>
                  <a:srgbClr val="006300"/>
                </a:solidFill>
              </a:rPr>
              <a:t>it live </a:t>
            </a:r>
            <a:r>
              <a:rPr lang="en-US" dirty="0" smtClean="0">
                <a:solidFill>
                  <a:srgbClr val="006300"/>
                </a:solidFill>
              </a:rPr>
              <a:t>or is it </a:t>
            </a:r>
            <a:r>
              <a:rPr lang="en-US" dirty="0" err="1" smtClean="0">
                <a:solidFill>
                  <a:srgbClr val="006300"/>
                </a:solidFill>
              </a:rPr>
              <a:t>memorex</a:t>
            </a:r>
            <a:r>
              <a:rPr lang="en-US" dirty="0" smtClean="0">
                <a:solidFill>
                  <a:srgbClr val="006300"/>
                </a:solidFill>
              </a:rPr>
              <a:t>?</a:t>
            </a:r>
            <a:endParaRPr lang="en-US" dirty="0">
              <a:solidFill>
                <a:srgbClr val="006300"/>
              </a:solidFill>
            </a:endParaRPr>
          </a:p>
        </p:txBody>
      </p:sp>
      <p:pic>
        <p:nvPicPr>
          <p:cNvPr id="4" name="Picture 3" descr="Screen Shot 2015-09-10 at 11.05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311"/>
            <a:ext cx="6168763" cy="5244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-1134433" y="4661242"/>
            <a:ext cx="2607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Lightest </a:t>
            </a:r>
            <a:r>
              <a:rPr lang="en-US" sz="1600" dirty="0" err="1"/>
              <a:t>squark</a:t>
            </a:r>
            <a:r>
              <a:rPr lang="en-US" sz="1600" dirty="0"/>
              <a:t> mass</a:t>
            </a:r>
          </a:p>
        </p:txBody>
      </p:sp>
      <p:sp>
        <p:nvSpPr>
          <p:cNvPr id="6" name="Rectangle 5"/>
          <p:cNvSpPr/>
          <p:nvPr/>
        </p:nvSpPr>
        <p:spPr>
          <a:xfrm>
            <a:off x="2340947" y="6502069"/>
            <a:ext cx="14112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Gluino</a:t>
            </a:r>
            <a:r>
              <a:rPr lang="en-US" sz="1600" dirty="0"/>
              <a:t> mass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26725" y="6502069"/>
            <a:ext cx="1417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1508.06608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83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258118"/>
            <a:ext cx="8229600" cy="827911"/>
          </a:xfrm>
        </p:spPr>
        <p:txBody>
          <a:bodyPr/>
          <a:lstStyle/>
          <a:p>
            <a:r>
              <a:rPr lang="en-US" sz="3200" b="1" u="sng" dirty="0" err="1" smtClean="0">
                <a:solidFill>
                  <a:srgbClr val="0000FF"/>
                </a:solidFill>
                <a:latin typeface="Lucida Sans Unicode" charset="0"/>
              </a:rPr>
              <a:t>pMSSM</a:t>
            </a:r>
            <a:r>
              <a:rPr lang="en-US" sz="3200" b="1" u="sng" dirty="0" smtClean="0">
                <a:solidFill>
                  <a:srgbClr val="0000FF"/>
                </a:solidFill>
                <a:latin typeface="Lucida Sans Unicode" charset="0"/>
              </a:rPr>
              <a:t> after LHC Run </a:t>
            </a:r>
            <a:r>
              <a:rPr lang="en-US" sz="3200" b="1" u="sng" dirty="0" smtClean="0">
                <a:solidFill>
                  <a:srgbClr val="0000FF"/>
                </a:solidFill>
                <a:latin typeface="Lucida Sans Unicode" charset="0"/>
              </a:rPr>
              <a:t>I (</a:t>
            </a:r>
            <a:r>
              <a:rPr lang="en-US" sz="3200" b="1" u="sng" dirty="0" err="1" smtClean="0">
                <a:solidFill>
                  <a:srgbClr val="0000FF"/>
                </a:solidFill>
                <a:latin typeface="Lucida Sans Unicode" charset="0"/>
              </a:rPr>
              <a:t>Neutralino</a:t>
            </a:r>
            <a:r>
              <a:rPr lang="en-US" sz="3200" b="1" u="sng" dirty="0" smtClean="0">
                <a:solidFill>
                  <a:srgbClr val="0000FF"/>
                </a:solidFill>
                <a:latin typeface="Lucida Sans Unicode" charset="0"/>
              </a:rPr>
              <a:t> LSP)</a:t>
            </a:r>
            <a:endParaRPr lang="en-US" sz="3200" b="1" u="sng" dirty="0">
              <a:solidFill>
                <a:srgbClr val="0000FF"/>
              </a:solidFill>
              <a:latin typeface="Lucida Sans Unicode" charset="0"/>
            </a:endParaRPr>
          </a:p>
        </p:txBody>
      </p:sp>
      <p:pic>
        <p:nvPicPr>
          <p:cNvPr id="7" name="Picture 6" descr="LSP_Gluino_20jm_Efficien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4939"/>
            <a:ext cx="4837043" cy="50730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1676400" y="4553884"/>
            <a:ext cx="691830" cy="18626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2915694" y="6189077"/>
            <a:ext cx="13250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Gluino</a:t>
            </a:r>
            <a:r>
              <a:rPr lang="en-US" sz="1600" dirty="0"/>
              <a:t> mass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36821" y="2921906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LSP mass</a:t>
            </a:r>
            <a:endParaRPr lang="en-US" sz="1600" dirty="0"/>
          </a:p>
        </p:txBody>
      </p:sp>
      <p:pic>
        <p:nvPicPr>
          <p:cNvPr id="4" name="Picture 3" descr="Screen Shot 2015-09-10 at 11.02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96" y="1784939"/>
            <a:ext cx="4903304" cy="50730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450701"/>
            <a:ext cx="2569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Cahill-Rowley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etal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1407.4130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594" y="6416501"/>
            <a:ext cx="361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Lucida Sans Unicode"/>
                <a:cs typeface="Lucida Sans Unicode"/>
              </a:rPr>
              <a:t>Simplified Model Limit (ATLAS)</a:t>
            </a:r>
            <a:endParaRPr lang="en-US" b="1" dirty="0">
              <a:solidFill>
                <a:srgbClr val="008000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26725" y="1450701"/>
            <a:ext cx="1417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1508.06608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338212"/>
            <a:ext cx="8229600" cy="827911"/>
          </a:xfrm>
        </p:spPr>
        <p:txBody>
          <a:bodyPr/>
          <a:lstStyle/>
          <a:p>
            <a:r>
              <a:rPr lang="en-US" sz="3200" b="1" u="sng" dirty="0" err="1" smtClean="0">
                <a:solidFill>
                  <a:srgbClr val="0000FF"/>
                </a:solidFill>
                <a:latin typeface="Lucida Sans Unicode" charset="0"/>
              </a:rPr>
              <a:t>pMSSM</a:t>
            </a:r>
            <a:r>
              <a:rPr lang="en-US" sz="3200" b="1" u="sng" dirty="0" smtClean="0">
                <a:solidFill>
                  <a:srgbClr val="0000FF"/>
                </a:solidFill>
                <a:latin typeface="Lucida Sans Unicode" charset="0"/>
              </a:rPr>
              <a:t> after LHC Run </a:t>
            </a:r>
            <a:r>
              <a:rPr lang="en-US" sz="3200" b="1" u="sng" dirty="0" smtClean="0">
                <a:solidFill>
                  <a:srgbClr val="0000FF"/>
                </a:solidFill>
                <a:latin typeface="Lucida Sans Unicode" charset="0"/>
              </a:rPr>
              <a:t>I (</a:t>
            </a:r>
            <a:r>
              <a:rPr lang="en-US" sz="3200" b="1" u="sng" dirty="0" err="1" smtClean="0">
                <a:solidFill>
                  <a:srgbClr val="0000FF"/>
                </a:solidFill>
                <a:latin typeface="Lucida Sans Unicode" charset="0"/>
              </a:rPr>
              <a:t>Neutralino</a:t>
            </a:r>
            <a:r>
              <a:rPr lang="en-US" sz="3200" b="1" u="sng" dirty="0" smtClean="0">
                <a:solidFill>
                  <a:srgbClr val="0000FF"/>
                </a:solidFill>
                <a:latin typeface="Lucida Sans Unicode" charset="0"/>
              </a:rPr>
              <a:t> LSP)</a:t>
            </a:r>
            <a:endParaRPr lang="en-US" sz="3200" b="1" u="sng" dirty="0">
              <a:solidFill>
                <a:srgbClr val="0000FF"/>
              </a:solidFill>
              <a:latin typeface="Lucida Sans Unicode" charset="0"/>
            </a:endParaRPr>
          </a:p>
        </p:txBody>
      </p:sp>
      <p:pic>
        <p:nvPicPr>
          <p:cNvPr id="7" name="Picture 6" descr="LSP_Gluino_20jm_Efficien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" y="1590427"/>
            <a:ext cx="5275179" cy="4950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6878" y="6513495"/>
            <a:ext cx="2569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Cahill-Rowley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etal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1407.4130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594" y="6416501"/>
            <a:ext cx="361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Lucida Sans Unicode"/>
                <a:cs typeface="Lucida Sans Unicode"/>
              </a:rPr>
              <a:t>Simplified Model Limit (ATLAS)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Lucida Sans Unicode"/>
              <a:cs typeface="Lucida Sans Unicode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676400" y="4038600"/>
            <a:ext cx="657508" cy="23779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486400" y="2423143"/>
            <a:ext cx="3551291" cy="191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Lucida Sans Unicode"/>
                <a:cs typeface="Lucida Sans Unicode"/>
              </a:rPr>
              <a:t>Compressed Spectra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latin typeface="Lucida Sans Unicode"/>
                <a:cs typeface="Lucida Sans Unicode"/>
              </a:rPr>
              <a:t>Stealth SUSY</a:t>
            </a:r>
          </a:p>
          <a:p>
            <a:r>
              <a:rPr lang="en-US" sz="2000" b="1" dirty="0">
                <a:latin typeface="Lucida Sans Unicode"/>
                <a:cs typeface="Lucida Sans Unicode"/>
              </a:rPr>
              <a:t> </a:t>
            </a:r>
            <a:r>
              <a:rPr lang="en-US" sz="2000" b="1" dirty="0" smtClean="0">
                <a:latin typeface="Lucida Sans Unicode"/>
                <a:cs typeface="Lucida Sans Unicode"/>
              </a:rPr>
              <a:t>  - Complicated decay</a:t>
            </a:r>
          </a:p>
          <a:p>
            <a:r>
              <a:rPr lang="en-US" dirty="0">
                <a:latin typeface="Lucida Sans Unicode"/>
                <a:cs typeface="Lucida Sans Unicode"/>
              </a:rPr>
              <a:t> </a:t>
            </a:r>
            <a:r>
              <a:rPr lang="en-US" dirty="0" smtClean="0">
                <a:latin typeface="Lucida Sans Unicode"/>
                <a:cs typeface="Lucida Sans Unicode"/>
              </a:rPr>
              <a:t> </a:t>
            </a:r>
            <a:r>
              <a:rPr lang="en-US" sz="2000" b="1" dirty="0" smtClean="0">
                <a:latin typeface="Lucida Sans Unicode"/>
                <a:cs typeface="Lucida Sans Unicode"/>
              </a:rPr>
              <a:t>    chains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latin typeface="Lucida Sans Unicode"/>
                <a:cs typeface="Lucida Sans Unicode"/>
              </a:rPr>
              <a:t>Kinematics</a:t>
            </a:r>
            <a:endParaRPr lang="en-US" sz="2000" b="1" dirty="0">
              <a:latin typeface="Lucida Sans Unicode"/>
              <a:cs typeface="Lucida Sans Unicod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3250" y="4876800"/>
            <a:ext cx="2911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BE0000"/>
                </a:solidFill>
                <a:latin typeface="Lucida Sans Unicode"/>
                <a:cs typeface="Lucida Sans Unicode"/>
              </a:rPr>
              <a:t>2-parameter Simplified </a:t>
            </a:r>
            <a:r>
              <a:rPr lang="en-US" sz="2000" b="1" dirty="0">
                <a:solidFill>
                  <a:srgbClr val="BE0000"/>
                </a:solidFill>
                <a:latin typeface="Lucida Sans Unicode"/>
                <a:cs typeface="Lucida Sans Unicode"/>
              </a:rPr>
              <a:t>M</a:t>
            </a:r>
            <a:r>
              <a:rPr lang="en-US" sz="2000" b="1" dirty="0" smtClean="0">
                <a:solidFill>
                  <a:srgbClr val="BE0000"/>
                </a:solidFill>
                <a:latin typeface="Lucida Sans Unicode"/>
                <a:cs typeface="Lucida Sans Unicode"/>
              </a:rPr>
              <a:t>odel </a:t>
            </a:r>
            <a:r>
              <a:rPr lang="en-US" sz="2000" b="1" dirty="0">
                <a:solidFill>
                  <a:srgbClr val="BE0000"/>
                </a:solidFill>
                <a:latin typeface="Lucida Sans Unicode"/>
                <a:cs typeface="Lucida Sans Unicode"/>
              </a:rPr>
              <a:t>p</a:t>
            </a:r>
            <a:r>
              <a:rPr lang="en-US" sz="2000" b="1" dirty="0" smtClean="0">
                <a:solidFill>
                  <a:srgbClr val="BE0000"/>
                </a:solidFill>
                <a:latin typeface="Lucida Sans Unicode"/>
                <a:cs typeface="Lucida Sans Unicode"/>
              </a:rPr>
              <a:t>rovides good approximation</a:t>
            </a:r>
            <a:endParaRPr lang="en-US" sz="2000" b="1" dirty="0">
              <a:solidFill>
                <a:srgbClr val="BE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683209"/>
            <a:ext cx="305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Fraction of models excluded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524000" y="2620199"/>
            <a:ext cx="4099250" cy="8850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AFF2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2600096" y="3123644"/>
            <a:ext cx="3023154" cy="7031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AFF2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3154652" y="4176300"/>
            <a:ext cx="2468598" cy="8297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AFF2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3124200" y="6030962"/>
            <a:ext cx="13250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Gluino</a:t>
            </a:r>
            <a:r>
              <a:rPr lang="en-US" sz="1600" dirty="0"/>
              <a:t> mass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167545" y="2776988"/>
            <a:ext cx="11160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LSP mass</a:t>
            </a:r>
          </a:p>
        </p:txBody>
      </p:sp>
    </p:spTree>
    <p:extLst>
      <p:ext uri="{BB962C8B-B14F-4D97-AF65-F5344CB8AC3E}">
        <p14:creationId xmlns:p14="http://schemas.microsoft.com/office/powerpoint/2010/main" val="240477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9"/>
            <a:ext cx="8229600" cy="1143000"/>
          </a:xfrm>
        </p:spPr>
        <p:txBody>
          <a:bodyPr/>
          <a:lstStyle/>
          <a:p>
            <a:r>
              <a:rPr lang="en-US" sz="3200" u="sng" dirty="0" err="1" smtClean="0">
                <a:solidFill>
                  <a:srgbClr val="0000CD"/>
                </a:solidFill>
              </a:rPr>
              <a:t>pMSSM</a:t>
            </a:r>
            <a:r>
              <a:rPr lang="en-US" sz="3200" u="sng" dirty="0" smtClean="0">
                <a:solidFill>
                  <a:srgbClr val="0000CD"/>
                </a:solidFill>
              </a:rPr>
              <a:t> after LHC Run I (</a:t>
            </a:r>
            <a:r>
              <a:rPr lang="en-US" sz="3200" u="sng" dirty="0" err="1" smtClean="0">
                <a:solidFill>
                  <a:srgbClr val="0000CD"/>
                </a:solidFill>
              </a:rPr>
              <a:t>Gravitino</a:t>
            </a:r>
            <a:r>
              <a:rPr lang="en-US" sz="3200" u="sng" dirty="0" smtClean="0">
                <a:solidFill>
                  <a:srgbClr val="0000CD"/>
                </a:solidFill>
              </a:rPr>
              <a:t> LSP)</a:t>
            </a:r>
            <a:endParaRPr lang="en-US" sz="3200" u="sng" dirty="0">
              <a:solidFill>
                <a:srgbClr val="0000CD"/>
              </a:solidFill>
            </a:endParaRPr>
          </a:p>
        </p:txBody>
      </p:sp>
      <p:pic>
        <p:nvPicPr>
          <p:cNvPr id="3" name="Picture 2" descr="Screen Shot 2015-12-14 at 5.38.10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312"/>
            <a:ext cx="9144000" cy="5366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7579" y="6532676"/>
            <a:ext cx="3096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Cahill-Rowley </a:t>
            </a:r>
            <a:r>
              <a:rPr lang="en-US" sz="1600" dirty="0" err="1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etal</a:t>
            </a:r>
            <a:r>
              <a:rPr lang="en-US" sz="16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 1512.asap</a:t>
            </a:r>
            <a:endParaRPr lang="en-US" sz="16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084" y="1230377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Prompt NLSP decay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28377" y="1204747"/>
            <a:ext cx="2877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Displaced </a:t>
            </a:r>
            <a:r>
              <a:rPr lang="en-US" dirty="0"/>
              <a:t>NLSP decay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82668" y="4638701"/>
            <a:ext cx="1992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Neutralino</a:t>
            </a:r>
            <a:r>
              <a:rPr lang="en-US" dirty="0" smtClean="0"/>
              <a:t> LSP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4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9"/>
            <a:ext cx="8229600" cy="1143000"/>
          </a:xfrm>
        </p:spPr>
        <p:txBody>
          <a:bodyPr/>
          <a:lstStyle/>
          <a:p>
            <a:r>
              <a:rPr lang="en-US" sz="3200" u="sng" dirty="0" err="1" smtClean="0">
                <a:solidFill>
                  <a:srgbClr val="0000CD"/>
                </a:solidFill>
              </a:rPr>
              <a:t>pMSSM</a:t>
            </a:r>
            <a:r>
              <a:rPr lang="en-US" sz="3200" u="sng" dirty="0" smtClean="0">
                <a:solidFill>
                  <a:srgbClr val="0000CD"/>
                </a:solidFill>
              </a:rPr>
              <a:t> after LHC Run I (</a:t>
            </a:r>
            <a:r>
              <a:rPr lang="en-US" sz="3200" u="sng" dirty="0" err="1" smtClean="0">
                <a:solidFill>
                  <a:srgbClr val="0000CD"/>
                </a:solidFill>
              </a:rPr>
              <a:t>Gravitino</a:t>
            </a:r>
            <a:r>
              <a:rPr lang="en-US" sz="3200" u="sng" dirty="0" smtClean="0">
                <a:solidFill>
                  <a:srgbClr val="0000CD"/>
                </a:solidFill>
              </a:rPr>
              <a:t> LSP)</a:t>
            </a:r>
            <a:endParaRPr lang="en-US" sz="3200" u="sng" dirty="0">
              <a:solidFill>
                <a:srgbClr val="0000C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47579" y="6532676"/>
            <a:ext cx="3096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Cahill-Rowley </a:t>
            </a:r>
            <a:r>
              <a:rPr lang="en-US" sz="1600" dirty="0" err="1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etal</a:t>
            </a:r>
            <a:r>
              <a:rPr lang="en-US" sz="16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 1512.asap</a:t>
            </a:r>
            <a:endParaRPr lang="en-US" sz="16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 descr="Screen Shot 2015-12-14 at 2.08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344290"/>
            <a:ext cx="6693932" cy="5098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54401" y="1782585"/>
            <a:ext cx="19030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Breakdown of</a:t>
            </a:r>
          </a:p>
          <a:p>
            <a:r>
              <a:rPr lang="en-US" dirty="0"/>
              <a:t>s</a:t>
            </a:r>
            <a:r>
              <a:rPr lang="en-US" dirty="0" smtClean="0"/>
              <a:t>urviving</a:t>
            </a:r>
          </a:p>
          <a:p>
            <a:r>
              <a:rPr lang="en-US" dirty="0"/>
              <a:t>n</a:t>
            </a:r>
            <a:r>
              <a:rPr lang="en-US" dirty="0" smtClean="0"/>
              <a:t>eutral NLSP</a:t>
            </a:r>
          </a:p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54401" y="3914696"/>
            <a:ext cx="17437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Simplified</a:t>
            </a:r>
          </a:p>
          <a:p>
            <a:r>
              <a:rPr lang="en-US" dirty="0"/>
              <a:t>M</a:t>
            </a:r>
            <a:r>
              <a:rPr lang="en-US" dirty="0" smtClean="0"/>
              <a:t>odel limit</a:t>
            </a:r>
          </a:p>
          <a:p>
            <a:r>
              <a:rPr lang="en-US" dirty="0"/>
              <a:t>f</a:t>
            </a:r>
            <a:r>
              <a:rPr lang="en-US" dirty="0" smtClean="0"/>
              <a:t>or massless</a:t>
            </a:r>
          </a:p>
          <a:p>
            <a:r>
              <a:rPr lang="en-US" dirty="0" smtClean="0"/>
              <a:t>LSP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5103628" y="4205968"/>
            <a:ext cx="2050773" cy="2213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9FF17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77303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10213" y="193134"/>
            <a:ext cx="8647175" cy="1143000"/>
          </a:xfrm>
        </p:spPr>
        <p:txBody>
          <a:bodyPr/>
          <a:lstStyle/>
          <a:p>
            <a:r>
              <a:rPr lang="en-US" b="1" u="sng" dirty="0" smtClean="0">
                <a:latin typeface="Lucida Sans Unicode" charset="0"/>
              </a:rPr>
              <a:t>Effects of </a:t>
            </a:r>
            <a:r>
              <a:rPr lang="en-US" b="1" u="sng" dirty="0">
                <a:latin typeface="Lucida Sans Unicode" charset="0"/>
              </a:rPr>
              <a:t>LHC </a:t>
            </a:r>
            <a:r>
              <a:rPr lang="en-US" b="1" u="sng" dirty="0" smtClean="0">
                <a:latin typeface="Lucida Sans Unicode" charset="0"/>
              </a:rPr>
              <a:t>Searches on Low Fine-Tuning, </a:t>
            </a:r>
            <a:r>
              <a:rPr lang="en-US" b="1" u="sng" dirty="0" err="1" smtClean="0">
                <a:latin typeface="Lucida Sans Unicode" charset="0"/>
              </a:rPr>
              <a:t>Neutralino</a:t>
            </a:r>
            <a:r>
              <a:rPr lang="en-US" b="1" u="sng" dirty="0" smtClean="0">
                <a:latin typeface="Lucida Sans Unicode" charset="0"/>
              </a:rPr>
              <a:t> LSP Sample</a:t>
            </a:r>
            <a:endParaRPr lang="en-US" b="1" u="sng" dirty="0">
              <a:latin typeface="Lucida Sans Unicode" charset="0"/>
            </a:endParaRPr>
          </a:p>
        </p:txBody>
      </p:sp>
      <p:pic>
        <p:nvPicPr>
          <p:cNvPr id="3" name="Picture 2" descr="FT-LSP_Gluino_20jm_Efficien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489"/>
            <a:ext cx="4995332" cy="5032512"/>
          </a:xfrm>
          <a:prstGeom prst="rect">
            <a:avLst/>
          </a:prstGeom>
        </p:spPr>
      </p:pic>
      <p:pic>
        <p:nvPicPr>
          <p:cNvPr id="4" name="Picture 3" descr="FT-msquark_mg_20jm_Efficienc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24" y="1825489"/>
            <a:ext cx="4785476" cy="50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3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63578" cy="753033"/>
          </a:xfrm>
        </p:spPr>
        <p:txBody>
          <a:bodyPr/>
          <a:lstStyle/>
          <a:p>
            <a:r>
              <a:rPr lang="en-US" u="sng" dirty="0" err="1" smtClean="0">
                <a:solidFill>
                  <a:srgbClr val="0000D1"/>
                </a:solidFill>
              </a:rPr>
              <a:t>pMSSM</a:t>
            </a:r>
            <a:r>
              <a:rPr lang="en-US" u="sng" dirty="0" smtClean="0">
                <a:solidFill>
                  <a:srgbClr val="0000D1"/>
                </a:solidFill>
              </a:rPr>
              <a:t> Low Fine-Tuning Sample Spectrum</a:t>
            </a:r>
            <a:endParaRPr lang="en-US" u="sng" dirty="0">
              <a:solidFill>
                <a:srgbClr val="0000D1"/>
              </a:solidFill>
            </a:endParaRPr>
          </a:p>
        </p:txBody>
      </p:sp>
      <p:pic>
        <p:nvPicPr>
          <p:cNvPr id="4" name="Picture 3" descr="3010059_st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3733800"/>
            <a:ext cx="4267200" cy="3124200"/>
          </a:xfrm>
          <a:prstGeom prst="rect">
            <a:avLst/>
          </a:prstGeom>
        </p:spPr>
      </p:pic>
      <p:pic>
        <p:nvPicPr>
          <p:cNvPr id="5" name="Picture 4" descr="3010059-spectru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219200"/>
            <a:ext cx="4277209" cy="2667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1822" y="3429000"/>
            <a:ext cx="1300778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41845" y="1525987"/>
            <a:ext cx="41148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D1"/>
                </a:solidFill>
                <a:latin typeface="Lucida Sans Unicode"/>
                <a:ea typeface="Arial Unicode MS" pitchFamily="34" charset="-128"/>
                <a:cs typeface="Lucida Sans Unicode"/>
              </a:rPr>
              <a:t>Light stop/</a:t>
            </a:r>
            <a:r>
              <a:rPr lang="en-US" sz="2400" b="1" dirty="0" err="1" smtClean="0">
                <a:solidFill>
                  <a:srgbClr val="0000D1"/>
                </a:solidFill>
                <a:latin typeface="Lucida Sans Unicode"/>
                <a:ea typeface="Arial Unicode MS" pitchFamily="34" charset="-128"/>
                <a:cs typeface="Lucida Sans Unicode"/>
              </a:rPr>
              <a:t>sbottom</a:t>
            </a:r>
            <a:endParaRPr lang="en-US" sz="2400" b="1" dirty="0" smtClean="0">
              <a:solidFill>
                <a:srgbClr val="0000D1"/>
              </a:solidFill>
              <a:latin typeface="Lucida Sans Unicode"/>
              <a:ea typeface="Arial Unicode MS" pitchFamily="34" charset="-128"/>
              <a:cs typeface="Lucida Sans Unicode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D1"/>
                </a:solidFill>
                <a:latin typeface="Lucida Sans Unicode"/>
                <a:ea typeface="Arial Unicode MS" pitchFamily="34" charset="-128"/>
                <a:cs typeface="Lucida Sans Unicode"/>
              </a:rPr>
              <a:t>Suite of light EW </a:t>
            </a:r>
            <a:r>
              <a:rPr lang="en-US" sz="2400" b="1" dirty="0" err="1" smtClean="0">
                <a:solidFill>
                  <a:srgbClr val="0000D1"/>
                </a:solidFill>
                <a:latin typeface="Lucida Sans Unicode"/>
                <a:ea typeface="Arial Unicode MS" pitchFamily="34" charset="-128"/>
                <a:cs typeface="Lucida Sans Unicode"/>
              </a:rPr>
              <a:t>gauginos</a:t>
            </a:r>
            <a:endParaRPr lang="en-US" sz="2400" b="1" dirty="0" smtClean="0">
              <a:solidFill>
                <a:srgbClr val="0000D1"/>
              </a:solidFill>
              <a:latin typeface="Lucida Sans Unicode"/>
              <a:ea typeface="Arial Unicode MS" pitchFamily="34" charset="-128"/>
              <a:cs typeface="Lucida Sans Unicode"/>
            </a:endParaRPr>
          </a:p>
          <a:p>
            <a:endParaRPr lang="en-US" sz="2000" b="1" dirty="0" smtClean="0">
              <a:solidFill>
                <a:srgbClr val="0000D1"/>
              </a:solidFill>
              <a:latin typeface="Lucida Sans Unicode"/>
              <a:ea typeface="Arial Unicode MS" pitchFamily="34" charset="-128"/>
              <a:cs typeface="Lucida Sans Unicode"/>
            </a:endParaRPr>
          </a:p>
          <a:p>
            <a:endParaRPr lang="en-US" sz="2000" b="1" dirty="0" smtClean="0">
              <a:solidFill>
                <a:schemeClr val="accent6">
                  <a:lumMod val="50000"/>
                </a:schemeClr>
              </a:solidFill>
              <a:latin typeface="Lucida Sans Unicode"/>
              <a:ea typeface="Arial Unicode MS" pitchFamily="34" charset="-128"/>
              <a:cs typeface="Lucida Sans Unicode"/>
            </a:endParaRP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  <a:latin typeface="Lucida Sans Unicode"/>
              <a:ea typeface="Arial Unicode MS" pitchFamily="34" charset="-128"/>
              <a:cs typeface="Lucida Sans Unicode"/>
            </a:endParaRP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  <a:latin typeface="Lucida Sans Unicode"/>
              <a:ea typeface="Arial Unicode MS" pitchFamily="34" charset="-128"/>
              <a:cs typeface="Lucida Sans Unicode"/>
            </a:endParaRPr>
          </a:p>
          <a:p>
            <a:endParaRPr lang="en-US" sz="2000" b="1" dirty="0" smtClean="0">
              <a:solidFill>
                <a:schemeClr val="accent6">
                  <a:lumMod val="50000"/>
                </a:schemeClr>
              </a:solidFill>
              <a:latin typeface="Lucida Sans Unicode"/>
              <a:ea typeface="Arial Unicode MS" pitchFamily="34" charset="-128"/>
              <a:cs typeface="Lucida Sans Unicode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BC0000"/>
                </a:solidFill>
                <a:latin typeface="Lucida Sans Unicode"/>
                <a:ea typeface="Arial Unicode MS" pitchFamily="34" charset="-128"/>
                <a:cs typeface="Lucida Sans Unicode"/>
              </a:rPr>
              <a:t>Complex stop decays evade SUSY searches</a:t>
            </a:r>
            <a:endParaRPr lang="en-US" sz="2400" b="1" dirty="0">
              <a:solidFill>
                <a:srgbClr val="BC0000"/>
              </a:solidFill>
              <a:latin typeface="Lucida Sans Unicode"/>
              <a:ea typeface="Arial Unicode MS" pitchFamily="34" charset="-128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28810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41" y="1"/>
            <a:ext cx="8229600" cy="688004"/>
          </a:xfrm>
        </p:spPr>
        <p:txBody>
          <a:bodyPr/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pMSSM</a:t>
            </a:r>
            <a:r>
              <a:rPr lang="en-US" u="sng" dirty="0" smtClean="0">
                <a:solidFill>
                  <a:srgbClr val="0000FF"/>
                </a:solidFill>
              </a:rPr>
              <a:t> Studies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332" y="588387"/>
            <a:ext cx="88172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5D00"/>
                </a:solidFill>
              </a:rPr>
              <a:t>C.F. Berger, J. Berger, Bloom, Cahill-Rowley, Conley, Cotta, </a:t>
            </a:r>
            <a:r>
              <a:rPr lang="en-US" dirty="0" err="1" smtClean="0">
                <a:solidFill>
                  <a:srgbClr val="005D00"/>
                </a:solidFill>
              </a:rPr>
              <a:t>Drlica</a:t>
            </a:r>
            <a:r>
              <a:rPr lang="en-US" dirty="0" smtClean="0">
                <a:solidFill>
                  <a:srgbClr val="005D00"/>
                </a:solidFill>
              </a:rPr>
              <a:t>-Wagner, Funk, Gainer, </a:t>
            </a:r>
            <a:r>
              <a:rPr lang="en-US" dirty="0" err="1" smtClean="0">
                <a:solidFill>
                  <a:srgbClr val="005D00"/>
                </a:solidFill>
              </a:rPr>
              <a:t>Ghosh</a:t>
            </a:r>
            <a:r>
              <a:rPr lang="en-US" dirty="0" smtClean="0">
                <a:solidFill>
                  <a:srgbClr val="005D00"/>
                </a:solidFill>
              </a:rPr>
              <a:t>, JLH, </a:t>
            </a:r>
            <a:r>
              <a:rPr lang="en-US" dirty="0" err="1" smtClean="0">
                <a:solidFill>
                  <a:srgbClr val="005D00"/>
                </a:solidFill>
              </a:rPr>
              <a:t>Hoeche</a:t>
            </a:r>
            <a:r>
              <a:rPr lang="en-US" dirty="0" smtClean="0">
                <a:solidFill>
                  <a:srgbClr val="005D00"/>
                </a:solidFill>
              </a:rPr>
              <a:t>, Howe,  Ismail, Le, </a:t>
            </a:r>
            <a:r>
              <a:rPr lang="en-US" dirty="0" err="1" smtClean="0">
                <a:solidFill>
                  <a:srgbClr val="005D00"/>
                </a:solidFill>
              </a:rPr>
              <a:t>Murgia</a:t>
            </a:r>
            <a:r>
              <a:rPr lang="en-US" dirty="0" smtClean="0">
                <a:solidFill>
                  <a:srgbClr val="005D00"/>
                </a:solidFill>
              </a:rPr>
              <a:t>, Rizzo, Wood  </a:t>
            </a:r>
            <a:r>
              <a:rPr lang="en-US" dirty="0" smtClean="0"/>
              <a:t>0812.0980, 1007.5520, 1009.2539, 1103.1697, 1105.1199, 1111.2604, 1206.4321, 1206.5800, 1211.1981, 1211.7106, 1305.2419, 1305.6921, 1307.8444, 1308.0297, 1309.7653, </a:t>
            </a:r>
            <a:r>
              <a:rPr lang="en-US" dirty="0" smtClean="0"/>
              <a:t>1405.</a:t>
            </a:r>
            <a:r>
              <a:rPr lang="en-US" dirty="0" smtClean="0"/>
              <a:t>6716</a:t>
            </a:r>
            <a:r>
              <a:rPr lang="en-US" dirty="0" smtClean="0"/>
              <a:t>, 1407.4130, 1407.7021, 1506.</a:t>
            </a:r>
            <a:r>
              <a:rPr lang="en-US" dirty="0" smtClean="0"/>
              <a:t>05799, 1510.08840, 1512.asap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333" y="2835156"/>
            <a:ext cx="8730074" cy="557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5D00"/>
                </a:solidFill>
              </a:rPr>
              <a:t>ATLAS </a:t>
            </a:r>
            <a:r>
              <a:rPr lang="en-US" sz="1800" dirty="0" smtClean="0">
                <a:solidFill>
                  <a:schemeClr val="tx2"/>
                </a:solidFill>
              </a:rPr>
              <a:t>1508.06608</a:t>
            </a:r>
          </a:p>
          <a:p>
            <a:r>
              <a:rPr lang="en-US" sz="1800" dirty="0" smtClean="0">
                <a:solidFill>
                  <a:srgbClr val="005D00"/>
                </a:solidFill>
              </a:rPr>
              <a:t>CMS </a:t>
            </a:r>
            <a:r>
              <a:rPr lang="en-US" sz="1800" dirty="0" smtClean="0">
                <a:solidFill>
                  <a:schemeClr val="tx2"/>
                </a:solidFill>
              </a:rPr>
              <a:t>1502.02522</a:t>
            </a:r>
            <a:endParaRPr lang="en-US" sz="1600" dirty="0">
              <a:solidFill>
                <a:srgbClr val="005D00"/>
              </a:solidFill>
            </a:endParaRPr>
          </a:p>
          <a:p>
            <a:r>
              <a:rPr lang="en-US" sz="1600" dirty="0" err="1" smtClean="0">
                <a:solidFill>
                  <a:srgbClr val="005D00"/>
                </a:solidFill>
              </a:rPr>
              <a:t>AbdusSalam</a:t>
            </a:r>
            <a:r>
              <a:rPr lang="en-US" sz="1600" dirty="0" smtClean="0">
                <a:solidFill>
                  <a:srgbClr val="005D00"/>
                </a:solidFill>
              </a:rPr>
              <a:t>, </a:t>
            </a:r>
            <a:r>
              <a:rPr lang="en-US" sz="1600" dirty="0" err="1" smtClean="0">
                <a:solidFill>
                  <a:srgbClr val="005D00"/>
                </a:solidFill>
              </a:rPr>
              <a:t>Allanach</a:t>
            </a:r>
            <a:r>
              <a:rPr lang="en-US" sz="1600" dirty="0" smtClean="0">
                <a:solidFill>
                  <a:srgbClr val="005D00"/>
                </a:solidFill>
              </a:rPr>
              <a:t>, </a:t>
            </a:r>
            <a:r>
              <a:rPr lang="en-US" sz="1600" dirty="0" err="1" smtClean="0">
                <a:solidFill>
                  <a:srgbClr val="005D00"/>
                </a:solidFill>
              </a:rPr>
              <a:t>Chourdhury</a:t>
            </a:r>
            <a:r>
              <a:rPr lang="en-US" sz="1600" dirty="0" smtClean="0">
                <a:solidFill>
                  <a:srgbClr val="005D00"/>
                </a:solidFill>
              </a:rPr>
              <a:t>, </a:t>
            </a:r>
            <a:r>
              <a:rPr lang="en-US" sz="1600" dirty="0" err="1" smtClean="0">
                <a:solidFill>
                  <a:srgbClr val="005D00"/>
                </a:solidFill>
              </a:rPr>
              <a:t>Quevedo</a:t>
            </a:r>
            <a:r>
              <a:rPr lang="en-US" sz="1600" dirty="0" smtClean="0">
                <a:solidFill>
                  <a:srgbClr val="005D00"/>
                </a:solidFill>
              </a:rPr>
              <a:t>, </a:t>
            </a:r>
            <a:r>
              <a:rPr lang="en-US" sz="1600" dirty="0" err="1" smtClean="0">
                <a:solidFill>
                  <a:srgbClr val="005D00"/>
                </a:solidFill>
              </a:rPr>
              <a:t>Feroz</a:t>
            </a:r>
            <a:r>
              <a:rPr lang="en-US" sz="1600" dirty="0" smtClean="0">
                <a:solidFill>
                  <a:srgbClr val="005D00"/>
                </a:solidFill>
              </a:rPr>
              <a:t>, Hobson </a:t>
            </a:r>
            <a:r>
              <a:rPr lang="en-US" sz="1600" dirty="0" smtClean="0"/>
              <a:t>0909.2548, 1009.4308, 1106.2317, 1210.3331, </a:t>
            </a:r>
            <a:r>
              <a:rPr lang="en-US" sz="1600" dirty="0" smtClean="0"/>
              <a:t>1211.0999</a:t>
            </a:r>
          </a:p>
          <a:p>
            <a:r>
              <a:rPr lang="en-US" sz="1600" dirty="0" err="1" smtClean="0">
                <a:solidFill>
                  <a:srgbClr val="005D00"/>
                </a:solidFill>
              </a:rPr>
              <a:t>Anandakrishnan</a:t>
            </a:r>
            <a:r>
              <a:rPr lang="en-US" sz="1600" dirty="0" smtClean="0">
                <a:solidFill>
                  <a:srgbClr val="005D00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1410.0356</a:t>
            </a:r>
            <a:endParaRPr lang="en-US" sz="1600" dirty="0" smtClean="0">
              <a:solidFill>
                <a:srgbClr val="005D00"/>
              </a:solidFill>
            </a:endParaRPr>
          </a:p>
          <a:p>
            <a:r>
              <a:rPr lang="en-US" sz="1600" dirty="0" err="1">
                <a:solidFill>
                  <a:srgbClr val="005D00"/>
                </a:solidFill>
              </a:rPr>
              <a:t>Arbey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Battaglia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Djouadi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Mahmoudi</a:t>
            </a:r>
            <a:r>
              <a:rPr lang="en-US" sz="1600" dirty="0">
                <a:solidFill>
                  <a:srgbClr val="005D00"/>
                </a:solidFill>
              </a:rPr>
              <a:t> </a:t>
            </a:r>
            <a:r>
              <a:rPr lang="en-US" sz="1600" dirty="0"/>
              <a:t>1110.3726, 1112.3032, 1205.2557, 1207.1348, 1211.4004, 1308.2153, </a:t>
            </a:r>
            <a:r>
              <a:rPr lang="en-US" sz="1600" dirty="0" smtClean="0"/>
              <a:t>1311.7641, 1411.2128</a:t>
            </a:r>
          </a:p>
          <a:p>
            <a:r>
              <a:rPr lang="en-US" sz="1600" dirty="0" err="1" smtClean="0">
                <a:solidFill>
                  <a:srgbClr val="005D00"/>
                </a:solidFill>
              </a:rPr>
              <a:t>Beneke</a:t>
            </a:r>
            <a:r>
              <a:rPr lang="en-US" sz="1600" dirty="0" smtClean="0">
                <a:solidFill>
                  <a:srgbClr val="005D00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1411.6930</a:t>
            </a:r>
            <a:endParaRPr lang="en-US" sz="1600" dirty="0" smtClean="0">
              <a:solidFill>
                <a:srgbClr val="005D00"/>
              </a:solidFill>
            </a:endParaRPr>
          </a:p>
          <a:p>
            <a:r>
              <a:rPr lang="en-US" sz="1600" dirty="0" err="1" smtClean="0">
                <a:solidFill>
                  <a:srgbClr val="005D00"/>
                </a:solidFill>
              </a:rPr>
              <a:t>Bertone</a:t>
            </a:r>
            <a:r>
              <a:rPr lang="en-US" sz="1600" dirty="0" smtClean="0">
                <a:solidFill>
                  <a:srgbClr val="005D00"/>
                </a:solidFill>
              </a:rPr>
              <a:t> </a:t>
            </a:r>
            <a:r>
              <a:rPr lang="en-US" sz="1600" dirty="0" err="1" smtClean="0">
                <a:solidFill>
                  <a:srgbClr val="005D00"/>
                </a:solidFill>
              </a:rPr>
              <a:t>etal</a:t>
            </a:r>
            <a:r>
              <a:rPr lang="en-US" sz="1600" dirty="0" smtClean="0">
                <a:solidFill>
                  <a:srgbClr val="005D00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1507.07008</a:t>
            </a:r>
            <a:endParaRPr lang="en-US" sz="1600" dirty="0" smtClean="0">
              <a:solidFill>
                <a:srgbClr val="005D00"/>
              </a:solidFill>
            </a:endParaRPr>
          </a:p>
          <a:p>
            <a:r>
              <a:rPr lang="en-US" sz="1600" dirty="0" err="1">
                <a:solidFill>
                  <a:srgbClr val="005D00"/>
                </a:solidFill>
              </a:rPr>
              <a:t>Bechtle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Heinemeyer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Stal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Stefaniak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Weiglein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Zeune</a:t>
            </a:r>
            <a:r>
              <a:rPr lang="en-US" sz="1600" dirty="0"/>
              <a:t> 1211.1955</a:t>
            </a:r>
          </a:p>
          <a:p>
            <a:r>
              <a:rPr lang="en-US" sz="1600" dirty="0">
                <a:solidFill>
                  <a:srgbClr val="005D00"/>
                </a:solidFill>
              </a:rPr>
              <a:t>Boehm, </a:t>
            </a:r>
            <a:r>
              <a:rPr lang="en-US" sz="1600" dirty="0" err="1">
                <a:solidFill>
                  <a:srgbClr val="005D00"/>
                </a:solidFill>
              </a:rPr>
              <a:t>Dev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Mazumdar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Pukartas</a:t>
            </a:r>
            <a:r>
              <a:rPr lang="en-US" sz="1600" dirty="0">
                <a:solidFill>
                  <a:srgbClr val="005D00"/>
                </a:solidFill>
              </a:rPr>
              <a:t> </a:t>
            </a:r>
            <a:r>
              <a:rPr lang="en-US" sz="1600" dirty="0" smtClean="0"/>
              <a:t>1303.5386</a:t>
            </a:r>
          </a:p>
          <a:p>
            <a:r>
              <a:rPr lang="en-US" sz="1600" dirty="0" err="1">
                <a:solidFill>
                  <a:srgbClr val="005D00"/>
                </a:solidFill>
              </a:rPr>
              <a:t>Carena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Lykken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Sekmen</a:t>
            </a:r>
            <a:r>
              <a:rPr lang="en-US" sz="1600" dirty="0">
                <a:solidFill>
                  <a:srgbClr val="005D00"/>
                </a:solidFill>
              </a:rPr>
              <a:t>, Shah, Wagner </a:t>
            </a:r>
            <a:r>
              <a:rPr lang="en-US" sz="1600" dirty="0" smtClean="0"/>
              <a:t>1205.5903</a:t>
            </a:r>
          </a:p>
          <a:p>
            <a:r>
              <a:rPr lang="en-US" sz="1600" dirty="0" err="1">
                <a:solidFill>
                  <a:srgbClr val="005D00"/>
                </a:solidFill>
              </a:rPr>
              <a:t>Chakraborti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Chattopadhyay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Chourdhury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Datta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Poddar</a:t>
            </a:r>
            <a:r>
              <a:rPr lang="en-US" sz="1600" dirty="0"/>
              <a:t>, </a:t>
            </a:r>
            <a:r>
              <a:rPr lang="en-US" sz="1600" dirty="0" smtClean="0"/>
              <a:t>1404.4841</a:t>
            </a:r>
          </a:p>
          <a:p>
            <a:r>
              <a:rPr lang="en-US" sz="1600" dirty="0" err="1" smtClean="0">
                <a:solidFill>
                  <a:srgbClr val="005D00"/>
                </a:solidFill>
              </a:rPr>
              <a:t>Roszkowski</a:t>
            </a:r>
            <a:r>
              <a:rPr lang="en-US" sz="1600" dirty="0" smtClean="0">
                <a:solidFill>
                  <a:srgbClr val="005D00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1411.5214</a:t>
            </a:r>
            <a:endParaRPr lang="en-US" sz="1600" dirty="0" smtClean="0">
              <a:solidFill>
                <a:srgbClr val="005D00"/>
              </a:solidFill>
            </a:endParaRPr>
          </a:p>
          <a:p>
            <a:r>
              <a:rPr lang="en-US" sz="1600" dirty="0" err="1">
                <a:solidFill>
                  <a:srgbClr val="005D00"/>
                </a:solidFill>
              </a:rPr>
              <a:t>Sekmen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Kraml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Lykken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Moortgat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Padhi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Pape</a:t>
            </a:r>
            <a:r>
              <a:rPr lang="en-US" sz="1600" dirty="0">
                <a:solidFill>
                  <a:srgbClr val="005D00"/>
                </a:solidFill>
              </a:rPr>
              <a:t>, </a:t>
            </a:r>
            <a:r>
              <a:rPr lang="en-US" sz="1600" dirty="0" err="1">
                <a:solidFill>
                  <a:srgbClr val="005D00"/>
                </a:solidFill>
              </a:rPr>
              <a:t>Pierini</a:t>
            </a:r>
            <a:r>
              <a:rPr lang="en-US" sz="1600" dirty="0">
                <a:solidFill>
                  <a:srgbClr val="005D00"/>
                </a:solidFill>
              </a:rPr>
              <a:t>, Prosper, </a:t>
            </a:r>
            <a:r>
              <a:rPr lang="en-US" sz="1600" dirty="0" err="1">
                <a:solidFill>
                  <a:srgbClr val="005D00"/>
                </a:solidFill>
              </a:rPr>
              <a:t>Spiropulu</a:t>
            </a:r>
            <a:r>
              <a:rPr lang="en-US" sz="1600" dirty="0">
                <a:solidFill>
                  <a:srgbClr val="005D00"/>
                </a:solidFill>
              </a:rPr>
              <a:t> </a:t>
            </a:r>
            <a:r>
              <a:rPr lang="en-US" sz="1600" dirty="0" smtClean="0"/>
              <a:t>1109.5119</a:t>
            </a:r>
          </a:p>
          <a:p>
            <a:r>
              <a:rPr lang="en-US" sz="1600" dirty="0" err="1">
                <a:solidFill>
                  <a:srgbClr val="005D00"/>
                </a:solidFill>
              </a:rPr>
              <a:t>Strubig</a:t>
            </a:r>
            <a:r>
              <a:rPr lang="en-US" sz="1600" dirty="0">
                <a:solidFill>
                  <a:srgbClr val="005D00"/>
                </a:solidFill>
              </a:rPr>
              <a:t>, Caron, </a:t>
            </a:r>
            <a:r>
              <a:rPr lang="en-US" sz="1600" dirty="0" err="1">
                <a:solidFill>
                  <a:srgbClr val="005D00"/>
                </a:solidFill>
              </a:rPr>
              <a:t>Rammensee</a:t>
            </a:r>
            <a:r>
              <a:rPr lang="en-US" sz="1600" dirty="0">
                <a:solidFill>
                  <a:srgbClr val="005D00"/>
                </a:solidFill>
              </a:rPr>
              <a:t> </a:t>
            </a:r>
            <a:r>
              <a:rPr lang="en-US" sz="1600" dirty="0"/>
              <a:t>1202.6244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471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err="1" smtClean="0">
                <a:solidFill>
                  <a:srgbClr val="0000FF"/>
                </a:solidFill>
              </a:rPr>
              <a:t>pMSSM</a:t>
            </a:r>
            <a:r>
              <a:rPr lang="en-US" sz="3200" u="sng" dirty="0" smtClean="0">
                <a:solidFill>
                  <a:srgbClr val="0000FF"/>
                </a:solidFill>
              </a:rPr>
              <a:t> Expectations for 14 </a:t>
            </a:r>
            <a:r>
              <a:rPr lang="en-US" sz="3200" u="sng" dirty="0" err="1" smtClean="0">
                <a:solidFill>
                  <a:srgbClr val="0000FF"/>
                </a:solidFill>
              </a:rPr>
              <a:t>TeV</a:t>
            </a:r>
            <a:r>
              <a:rPr lang="en-US" sz="3200" u="sng" dirty="0" smtClean="0">
                <a:solidFill>
                  <a:srgbClr val="0000FF"/>
                </a:solidFill>
              </a:rPr>
              <a:t> (</a:t>
            </a:r>
            <a:r>
              <a:rPr lang="en-US" sz="3200" u="sng" dirty="0" err="1" smtClean="0">
                <a:solidFill>
                  <a:srgbClr val="0000FF"/>
                </a:solidFill>
              </a:rPr>
              <a:t>Neutralino</a:t>
            </a:r>
            <a:r>
              <a:rPr lang="en-US" sz="3200" u="sng" dirty="0" smtClean="0">
                <a:solidFill>
                  <a:srgbClr val="0000FF"/>
                </a:solidFill>
              </a:rPr>
              <a:t> LSP)</a:t>
            </a:r>
            <a:endParaRPr lang="en-US" sz="3200" u="sng" dirty="0">
              <a:solidFill>
                <a:srgbClr val="0000FF"/>
              </a:solidFill>
            </a:endParaRPr>
          </a:p>
        </p:txBody>
      </p:sp>
      <p:pic>
        <p:nvPicPr>
          <p:cNvPr id="11" name="Picture 10" descr="msquark_mg_14-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14800"/>
            <a:ext cx="4495799" cy="2743200"/>
          </a:xfrm>
          <a:prstGeom prst="rect">
            <a:avLst/>
          </a:prstGeom>
        </p:spPr>
      </p:pic>
      <p:pic>
        <p:nvPicPr>
          <p:cNvPr id="4" name="Picture 3" descr="LSP_Gluino_14-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000"/>
            <a:ext cx="4495800" cy="2638744"/>
          </a:xfrm>
          <a:prstGeom prst="rect">
            <a:avLst/>
          </a:prstGeom>
        </p:spPr>
      </p:pic>
      <p:pic>
        <p:nvPicPr>
          <p:cNvPr id="12" name="Picture 11" descr="msquark_mg_14-3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16210"/>
            <a:ext cx="4472676" cy="2641790"/>
          </a:xfrm>
          <a:prstGeom prst="rect">
            <a:avLst/>
          </a:prstGeom>
        </p:spPr>
      </p:pic>
      <p:pic>
        <p:nvPicPr>
          <p:cNvPr id="5" name="Picture 4" descr="LSP_Gluino_14-3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76" y="1905000"/>
            <a:ext cx="4495800" cy="26387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" y="4174412"/>
            <a:ext cx="988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CD"/>
                </a:solidFill>
              </a:rPr>
              <a:t>300 fb</a:t>
            </a:r>
            <a:r>
              <a:rPr lang="en-US" b="1" baseline="30000" dirty="0">
                <a:solidFill>
                  <a:srgbClr val="0000CD"/>
                </a:solidFill>
              </a:rPr>
              <a:t>-1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79720" y="4174412"/>
            <a:ext cx="783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D"/>
                </a:solidFill>
              </a:rPr>
              <a:t>3 ab</a:t>
            </a:r>
            <a:r>
              <a:rPr lang="en-US" b="1" baseline="30000" dirty="0">
                <a:solidFill>
                  <a:srgbClr val="0000CD"/>
                </a:solidFill>
              </a:rPr>
              <a:t>-1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5300" y="1417638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6300"/>
                </a:solidFill>
                <a:latin typeface="Lucida Sans Unicode"/>
                <a:ea typeface="Arial Unicode MS" pitchFamily="34" charset="-128"/>
                <a:cs typeface="Lucida Sans Unicode"/>
              </a:rPr>
              <a:t>Jets+</a:t>
            </a:r>
            <a:r>
              <a:rPr lang="en-US" b="1" dirty="0" err="1" smtClean="0">
                <a:solidFill>
                  <a:srgbClr val="006300"/>
                </a:solidFill>
                <a:latin typeface="Lucida Sans Unicode"/>
                <a:ea typeface="Arial Unicode MS" pitchFamily="34" charset="-128"/>
                <a:cs typeface="Lucida Sans Unicode"/>
              </a:rPr>
              <a:t>MET</a:t>
            </a:r>
            <a:r>
              <a:rPr lang="en-US" b="1" dirty="0" smtClean="0">
                <a:solidFill>
                  <a:srgbClr val="006300"/>
                </a:solidFill>
                <a:latin typeface="Lucida Sans Unicode"/>
                <a:ea typeface="Arial Unicode MS" pitchFamily="34" charset="-128"/>
                <a:cs typeface="Lucida Sans Unicode"/>
              </a:rPr>
              <a:t> &amp; Stop Search </a:t>
            </a:r>
            <a:r>
              <a:rPr lang="en-US" b="1" dirty="0" smtClean="0">
                <a:solidFill>
                  <a:srgbClr val="006300"/>
                </a:solidFill>
                <a:latin typeface="Lucida Sans Unicode"/>
                <a:ea typeface="Arial Unicode MS" pitchFamily="34" charset="-128"/>
                <a:cs typeface="Lucida Sans Unicode"/>
              </a:rPr>
              <a:t>Simulations (ATLAS Snowmass studies</a:t>
            </a:r>
            <a:r>
              <a:rPr lang="en-US" sz="2400" b="1" dirty="0" smtClean="0">
                <a:solidFill>
                  <a:srgbClr val="006300"/>
                </a:solidFill>
                <a:latin typeface="Lucida Sans Unicode"/>
                <a:ea typeface="Arial Unicode MS" pitchFamily="34" charset="-128"/>
                <a:cs typeface="Lucida Sans Unicode"/>
              </a:rPr>
              <a:t>)</a:t>
            </a:r>
            <a:endParaRPr lang="en-US" sz="2400" b="1" dirty="0">
              <a:solidFill>
                <a:srgbClr val="006300"/>
              </a:solidFill>
              <a:latin typeface="Lucida Sans Unicode"/>
              <a:ea typeface="Arial Unicode MS" pitchFamily="34" charset="-128"/>
              <a:cs typeface="Lucida Sans Unicod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35485" y="6572465"/>
            <a:ext cx="1033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1407.4130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9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42680"/>
            <a:ext cx="87522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14 </a:t>
            </a:r>
            <a:r>
              <a:rPr lang="en-US" sz="32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TeV</a:t>
            </a: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LHC pMSSM Coverage for 0.3 &amp; 3 ab</a:t>
            </a:r>
            <a:r>
              <a:rPr lang="en-US" sz="3200" b="1" u="sng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3200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492" y="743802"/>
            <a:ext cx="843023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Jets+MET</a:t>
            </a:r>
            <a:r>
              <a:rPr lang="en-US" sz="2400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only (ATLAS European Strategy Study)</a:t>
            </a:r>
          </a:p>
          <a:p>
            <a:r>
              <a:rPr lang="en-US" sz="2400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Stop Search (ATLAS Snowmass Study)</a:t>
            </a:r>
          </a:p>
          <a:p>
            <a:r>
              <a:rPr lang="en-US" sz="2400" dirty="0" smtClean="0">
                <a:solidFill>
                  <a:srgbClr val="933EBB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Low-FT model set</a:t>
            </a:r>
            <a:r>
              <a:rPr lang="en-US" sz="2400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</p:txBody>
      </p:sp>
      <p:pic>
        <p:nvPicPr>
          <p:cNvPr id="2" name="Picture 1" descr="FT_LSP_Gluino_14TeV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303"/>
            <a:ext cx="4926189" cy="4702697"/>
          </a:xfrm>
          <a:prstGeom prst="rect">
            <a:avLst/>
          </a:prstGeom>
        </p:spPr>
      </p:pic>
      <p:pic>
        <p:nvPicPr>
          <p:cNvPr id="3" name="Picture 2" descr="FT-msquark_mg_14-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95" y="2155303"/>
            <a:ext cx="4843205" cy="4702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9372" y="2082698"/>
            <a:ext cx="6135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D"/>
                </a:solidFill>
              </a:rPr>
              <a:t>300 fb</a:t>
            </a:r>
            <a:r>
              <a:rPr lang="en-US" baseline="30000" dirty="0" smtClean="0">
                <a:solidFill>
                  <a:srgbClr val="0000CD"/>
                </a:solidFill>
              </a:rPr>
              <a:t>-1</a:t>
            </a:r>
            <a:r>
              <a:rPr lang="en-US" dirty="0" smtClean="0">
                <a:solidFill>
                  <a:srgbClr val="0000CD"/>
                </a:solidFill>
              </a:rPr>
              <a:t>: 97.4% of models </a:t>
            </a:r>
            <a:r>
              <a:rPr lang="en-US" dirty="0" smtClean="0">
                <a:solidFill>
                  <a:srgbClr val="0000CD"/>
                </a:solidFill>
              </a:rPr>
              <a:t>excluded/discovered</a:t>
            </a:r>
            <a:endParaRPr lang="en-US" dirty="0">
              <a:solidFill>
                <a:srgbClr val="0000C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7963" y="1544020"/>
            <a:ext cx="5976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CD"/>
                </a:solidFill>
              </a:rPr>
              <a:t>3000 </a:t>
            </a:r>
            <a:r>
              <a:rPr lang="en-US" dirty="0">
                <a:solidFill>
                  <a:srgbClr val="0000CD"/>
                </a:solidFill>
              </a:rPr>
              <a:t>fb</a:t>
            </a:r>
            <a:r>
              <a:rPr lang="en-US" baseline="30000" dirty="0">
                <a:solidFill>
                  <a:srgbClr val="0000CD"/>
                </a:solidFill>
              </a:rPr>
              <a:t>-1</a:t>
            </a:r>
            <a:r>
              <a:rPr lang="en-US" dirty="0">
                <a:solidFill>
                  <a:srgbClr val="0000CD"/>
                </a:solidFill>
              </a:rPr>
              <a:t>: </a:t>
            </a:r>
            <a:r>
              <a:rPr lang="en-US" dirty="0" smtClean="0">
                <a:solidFill>
                  <a:srgbClr val="0000CD"/>
                </a:solidFill>
              </a:rPr>
              <a:t>100% </a:t>
            </a:r>
            <a:r>
              <a:rPr lang="en-US" dirty="0" smtClean="0">
                <a:solidFill>
                  <a:srgbClr val="0000CD"/>
                </a:solidFill>
              </a:rPr>
              <a:t>models excluded/discovered!</a:t>
            </a:r>
            <a:endParaRPr lang="en-US" dirty="0">
              <a:solidFill>
                <a:srgbClr val="0000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CD"/>
                </a:solidFill>
              </a:rPr>
              <a:t>ATLAS Z+MET Excess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5D00"/>
                </a:solidFill>
              </a:rPr>
              <a:t>3σ excess in Z+MET channel in ATLAS in Run I</a:t>
            </a:r>
          </a:p>
          <a:p>
            <a:r>
              <a:rPr lang="en-US" dirty="0" smtClean="0">
                <a:solidFill>
                  <a:srgbClr val="005D00"/>
                </a:solidFill>
              </a:rPr>
              <a:t>No signal in CMS, but different cuts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Generate sample of simplified models from </a:t>
            </a:r>
            <a:r>
              <a:rPr lang="en-US" dirty="0" err="1" smtClean="0">
                <a:solidFill>
                  <a:schemeClr val="tx2"/>
                </a:solidFill>
              </a:rPr>
              <a:t>pMSSM</a:t>
            </a:r>
            <a:r>
              <a:rPr lang="en-US" dirty="0" smtClean="0">
                <a:solidFill>
                  <a:schemeClr val="tx2"/>
                </a:solidFill>
              </a:rPr>
              <a:t> seeds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Successful decay chain satisfying all </a:t>
            </a:r>
            <a:r>
              <a:rPr lang="en-US" dirty="0" err="1" smtClean="0">
                <a:solidFill>
                  <a:schemeClr val="tx2"/>
                </a:solidFill>
              </a:rPr>
              <a:t>exp’t</a:t>
            </a:r>
            <a:r>
              <a:rPr lang="en-US" dirty="0" smtClean="0">
                <a:solidFill>
                  <a:schemeClr val="tx2"/>
                </a:solidFill>
              </a:rPr>
              <a:t> bounds: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0000CD"/>
                </a:solidFill>
              </a:rPr>
              <a:t>Squarks</a:t>
            </a:r>
            <a:r>
              <a:rPr lang="en-US" dirty="0" smtClean="0">
                <a:solidFill>
                  <a:srgbClr val="0000CD"/>
                </a:solidFill>
              </a:rPr>
              <a:t> ~500-750 </a:t>
            </a:r>
            <a:r>
              <a:rPr lang="en-US" dirty="0" err="1" smtClean="0">
                <a:solidFill>
                  <a:srgbClr val="0000CD"/>
                </a:solidFill>
              </a:rPr>
              <a:t>GeV</a:t>
            </a:r>
            <a:r>
              <a:rPr lang="en-US" dirty="0" smtClean="0">
                <a:solidFill>
                  <a:srgbClr val="0000CD"/>
                </a:solidFill>
              </a:rPr>
              <a:t>; </a:t>
            </a:r>
            <a:r>
              <a:rPr lang="en-US" dirty="0" err="1" smtClean="0">
                <a:solidFill>
                  <a:srgbClr val="0000CD"/>
                </a:solidFill>
              </a:rPr>
              <a:t>Bino</a:t>
            </a:r>
            <a:r>
              <a:rPr lang="en-US" dirty="0" smtClean="0">
                <a:solidFill>
                  <a:srgbClr val="0000CD"/>
                </a:solidFill>
              </a:rPr>
              <a:t> 350 </a:t>
            </a:r>
            <a:r>
              <a:rPr lang="en-US" dirty="0" err="1" smtClean="0">
                <a:solidFill>
                  <a:srgbClr val="0000CD"/>
                </a:solidFill>
              </a:rPr>
              <a:t>GeV</a:t>
            </a:r>
            <a:r>
              <a:rPr lang="en-US" dirty="0" smtClean="0">
                <a:solidFill>
                  <a:srgbClr val="0000CD"/>
                </a:solidFill>
              </a:rPr>
              <a:t>, mass splitting 15-200 </a:t>
            </a:r>
            <a:r>
              <a:rPr lang="en-US" dirty="0" err="1" smtClean="0">
                <a:solidFill>
                  <a:srgbClr val="0000CD"/>
                </a:solidFill>
              </a:rPr>
              <a:t>GeV</a:t>
            </a:r>
            <a:r>
              <a:rPr lang="en-US" dirty="0" smtClean="0">
                <a:solidFill>
                  <a:srgbClr val="0000CD"/>
                </a:solidFill>
              </a:rPr>
              <a:t> with </a:t>
            </a:r>
            <a:r>
              <a:rPr lang="en-US" dirty="0" err="1" smtClean="0">
                <a:solidFill>
                  <a:srgbClr val="0000CD"/>
                </a:solidFill>
              </a:rPr>
              <a:t>Higgsinos</a:t>
            </a:r>
            <a:r>
              <a:rPr lang="en-US" dirty="0" smtClean="0">
                <a:solidFill>
                  <a:srgbClr val="0000CD"/>
                </a:solidFill>
              </a:rPr>
              <a:t> fit the data</a:t>
            </a:r>
          </a:p>
          <a:p>
            <a:endParaRPr lang="en-US" dirty="0">
              <a:solidFill>
                <a:srgbClr val="0000CD"/>
              </a:solidFill>
            </a:endParaRPr>
          </a:p>
          <a:p>
            <a:r>
              <a:rPr lang="en-US" dirty="0" smtClean="0">
                <a:solidFill>
                  <a:srgbClr val="CE0000"/>
                </a:solidFill>
              </a:rPr>
              <a:t>Waiting for results from Run II!</a:t>
            </a:r>
            <a:endParaRPr lang="en-US" dirty="0">
              <a:solidFill>
                <a:srgbClr val="CE0000"/>
              </a:solidFill>
            </a:endParaRPr>
          </a:p>
        </p:txBody>
      </p:sp>
      <p:pic>
        <p:nvPicPr>
          <p:cNvPr id="4" name="Picture 3" descr="Screen Shot 2015-12-14 at 2.2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" y="4237244"/>
            <a:ext cx="6391673" cy="5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29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266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00CD"/>
                </a:solidFill>
              </a:rPr>
              <a:t>Sample Spectrum</a:t>
            </a:r>
            <a:endParaRPr lang="en-US" u="sng" dirty="0">
              <a:solidFill>
                <a:srgbClr val="0000CD"/>
              </a:solidFill>
            </a:endParaRPr>
          </a:p>
        </p:txBody>
      </p:sp>
      <p:pic>
        <p:nvPicPr>
          <p:cNvPr id="3" name="Picture 2" descr="Screen Shot 2015-12-14 at 2.3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267"/>
            <a:ext cx="4699424" cy="4473822"/>
          </a:xfrm>
          <a:prstGeom prst="rect">
            <a:avLst/>
          </a:prstGeom>
        </p:spPr>
      </p:pic>
      <p:pic>
        <p:nvPicPr>
          <p:cNvPr id="4" name="Picture 3" descr="Screen Shot 2015-12-14 at 2.33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89" y="1580267"/>
            <a:ext cx="3960113" cy="44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224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00CD"/>
                </a:solidFill>
              </a:rPr>
              <a:t>Signal </a:t>
            </a:r>
            <a:r>
              <a:rPr lang="en-US" u="sng" dirty="0">
                <a:solidFill>
                  <a:srgbClr val="0000CD"/>
                </a:solidFill>
              </a:rPr>
              <a:t>R</a:t>
            </a:r>
            <a:r>
              <a:rPr lang="en-US" u="sng" dirty="0" smtClean="0">
                <a:solidFill>
                  <a:srgbClr val="0000CD"/>
                </a:solidFill>
              </a:rPr>
              <a:t>ate Contours</a:t>
            </a:r>
            <a:endParaRPr lang="en-US" u="sng" dirty="0">
              <a:solidFill>
                <a:srgbClr val="0000CD"/>
              </a:solidFill>
            </a:endParaRPr>
          </a:p>
        </p:txBody>
      </p:sp>
      <p:pic>
        <p:nvPicPr>
          <p:cNvPr id="3" name="Picture 2" descr="Screen Shot 2015-12-14 at 2.35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485"/>
            <a:ext cx="9144000" cy="573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93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83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00CD"/>
                </a:solidFill>
              </a:rPr>
              <a:t>Precision Higgs Measurements</a:t>
            </a:r>
            <a:endParaRPr lang="en-US" u="sng" dirty="0">
              <a:solidFill>
                <a:srgbClr val="0000C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540" y="1201483"/>
            <a:ext cx="797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C90000"/>
                </a:solidFill>
              </a:rPr>
              <a:t>Snowmass Higgs Working Group Report: 1310.8361</a:t>
            </a:r>
            <a:endParaRPr lang="en-US" sz="2400" b="0" dirty="0">
              <a:solidFill>
                <a:srgbClr val="C90000"/>
              </a:solidFill>
            </a:endParaRPr>
          </a:p>
        </p:txBody>
      </p:sp>
      <p:pic>
        <p:nvPicPr>
          <p:cNvPr id="5" name="Picture 4" descr="Screen Shot 2013-11-11 at 11.0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7238"/>
            <a:ext cx="9144000" cy="958323"/>
          </a:xfrm>
          <a:prstGeom prst="rect">
            <a:avLst/>
          </a:prstGeom>
        </p:spPr>
      </p:pic>
      <p:pic>
        <p:nvPicPr>
          <p:cNvPr id="6" name="Picture 5" descr="Screen Shot 2013-11-11 at 11.13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8" y="3643384"/>
            <a:ext cx="8612117" cy="3214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227" y="2049706"/>
            <a:ext cx="7406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CMS: current theory and sys errors: decrease by 2 and √N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3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0000CD"/>
                </a:solidFill>
              </a:rPr>
              <a:t>Higgs partial widths in the </a:t>
            </a:r>
            <a:r>
              <a:rPr lang="en-US" u="sng" dirty="0" err="1" smtClean="0">
                <a:solidFill>
                  <a:srgbClr val="0000CD"/>
                </a:solidFill>
              </a:rPr>
              <a:t>pMSSM</a:t>
            </a:r>
            <a:r>
              <a:rPr lang="en-US" u="sng" dirty="0" smtClean="0">
                <a:solidFill>
                  <a:srgbClr val="0000CD"/>
                </a:solidFill>
              </a:rPr>
              <a:t>: bb</a:t>
            </a:r>
            <a:endParaRPr lang="en-US" dirty="0"/>
          </a:p>
        </p:txBody>
      </p:sp>
      <p:pic>
        <p:nvPicPr>
          <p:cNvPr id="3" name="Picture 2" descr="rbb_log_lines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87" y="1371051"/>
            <a:ext cx="7315932" cy="54869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7245" y="1417638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E000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CE0000"/>
                </a:solidFill>
              </a:rPr>
              <a:t>bb</a:t>
            </a:r>
            <a:endParaRPr lang="en-US" sz="2400" baseline="-25000" dirty="0">
              <a:solidFill>
                <a:srgbClr val="CE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0205" y="364645"/>
            <a:ext cx="39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CD"/>
                </a:solidFill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84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78"/>
            <a:ext cx="8229600" cy="1012822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FF"/>
                </a:solidFill>
              </a:rPr>
              <a:t>Combined Effect of </a:t>
            </a:r>
            <a:r>
              <a:rPr lang="en-US" b="1" u="sng" dirty="0" err="1" smtClean="0">
                <a:solidFill>
                  <a:srgbClr val="0000FF"/>
                </a:solidFill>
              </a:rPr>
              <a:t>γγ,ττ</a:t>
            </a:r>
            <a:r>
              <a:rPr lang="en-US" b="1" u="sng" dirty="0" smtClean="0">
                <a:solidFill>
                  <a:srgbClr val="0000FF"/>
                </a:solidFill>
              </a:rPr>
              <a:t>, bb Channels</a:t>
            </a:r>
            <a:endParaRPr lang="en-US" b="1" u="sng" dirty="0">
              <a:solidFill>
                <a:srgbClr val="0000FF"/>
              </a:solidFill>
            </a:endParaRPr>
          </a:p>
        </p:txBody>
      </p:sp>
      <p:pic>
        <p:nvPicPr>
          <p:cNvPr id="7" name="Picture 6" descr="matb_ybtau_ILC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1840"/>
            <a:ext cx="4953000" cy="3126160"/>
          </a:xfrm>
          <a:prstGeom prst="rect">
            <a:avLst/>
          </a:prstGeom>
        </p:spPr>
      </p:pic>
      <p:pic>
        <p:nvPicPr>
          <p:cNvPr id="8" name="Picture 7" descr="matb_ybtau_HL-ILC5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88" y="3682490"/>
            <a:ext cx="4840111" cy="3175509"/>
          </a:xfrm>
          <a:prstGeom prst="rect">
            <a:avLst/>
          </a:prstGeom>
        </p:spPr>
      </p:pic>
      <p:pic>
        <p:nvPicPr>
          <p:cNvPr id="5" name="Picture 4" descr="matb_ybtau_LHC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932"/>
            <a:ext cx="4953000" cy="2981678"/>
          </a:xfrm>
          <a:prstGeom prst="rect">
            <a:avLst/>
          </a:prstGeom>
        </p:spPr>
      </p:pic>
      <p:pic>
        <p:nvPicPr>
          <p:cNvPr id="6" name="Picture 5" descr="matb_ybtau_HL-LHC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89" y="866932"/>
            <a:ext cx="4840111" cy="3041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1444" y="815945"/>
            <a:ext cx="687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D"/>
                </a:solidFill>
              </a:rPr>
              <a:t>LHC</a:t>
            </a:r>
            <a:endParaRPr lang="en-US" dirty="0">
              <a:solidFill>
                <a:srgbClr val="0000C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90433" y="815945"/>
            <a:ext cx="11609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D"/>
                </a:solidFill>
              </a:rPr>
              <a:t>HL-LHC</a:t>
            </a:r>
            <a:endParaRPr lang="en-US" dirty="0">
              <a:solidFill>
                <a:srgbClr val="0000C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444" y="3629055"/>
            <a:ext cx="572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D"/>
                </a:solidFill>
              </a:rPr>
              <a:t>ILC</a:t>
            </a:r>
            <a:endParaRPr lang="en-US" dirty="0">
              <a:solidFill>
                <a:srgbClr val="0000CD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05023" y="3629055"/>
            <a:ext cx="1046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D"/>
                </a:solidFill>
              </a:rPr>
              <a:t>HL-ILC</a:t>
            </a:r>
            <a:endParaRPr lang="en-US" dirty="0">
              <a:solidFill>
                <a:srgbClr val="0000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9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752600" y="2362200"/>
            <a:ext cx="2743200" cy="2743200"/>
          </a:xfrm>
          <a:prstGeom prst="ellipse">
            <a:avLst/>
          </a:prstGeom>
          <a:solidFill>
            <a:srgbClr val="0033CC"/>
          </a:solidFill>
          <a:ln w="285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267200" y="2362200"/>
            <a:ext cx="2895600" cy="27432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971800" y="762000"/>
            <a:ext cx="2895600" cy="2895600"/>
          </a:xfrm>
          <a:prstGeom prst="ellipse">
            <a:avLst/>
          </a:prstGeom>
          <a:solidFill>
            <a:srgbClr val="009644"/>
          </a:solidFill>
          <a:ln w="28575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45993" y="1828800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LHC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3505200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DD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35052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899" y="5789299"/>
            <a:ext cx="75713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Dark Matter Complementarity</a:t>
            </a:r>
            <a:r>
              <a:rPr lang="en-US" sz="44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5181600" y="43550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 q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0800" y="4343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  qq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6200" y="27548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qq 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 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9472" y="306834"/>
            <a:ext cx="7650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Dark Matter Complementarity Study</a:t>
            </a:r>
            <a:endParaRPr lang="en-US" sz="3600" b="1" u="sng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211" y="1647368"/>
            <a:ext cx="7276351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Ingredients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 &amp; 8 TeV LHC MET &amp; non-MET </a:t>
            </a:r>
            <a:r>
              <a:rPr lang="en-US" sz="28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 14 TeV</a:t>
            </a:r>
            <a:endParaRPr lang="en-US" sz="2800" b="1" dirty="0" smtClean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DD w/ Xenon/LUX &amp; COUPP</a:t>
            </a:r>
          </a:p>
          <a:p>
            <a:endParaRPr lang="en-US" sz="28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 w/ FERMI &amp; CTA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ICE</a:t>
            </a:r>
            <a:r>
              <a:rPr lang="en-US" sz="2800" b="1" baseline="30000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 </a:t>
            </a:r>
            <a:endParaRPr lang="en-US" sz="2800" b="1" dirty="0" smtClean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dirty="0" smtClean="0">
                <a:solidFill>
                  <a:srgbClr val="6A2C8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Complementarity</a:t>
            </a:r>
            <a:endParaRPr lang="en-US" sz="2800" b="1" dirty="0">
              <a:solidFill>
                <a:srgbClr val="6A2C8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3863" y="3810000"/>
            <a:ext cx="310533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do these different</a:t>
            </a:r>
          </a:p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experiments say about </a:t>
            </a:r>
          </a:p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LSP &amp; the pMSSM </a:t>
            </a:r>
          </a:p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general ?</a:t>
            </a:r>
          </a:p>
          <a:p>
            <a:endParaRPr lang="en-US" sz="22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happens when </a:t>
            </a:r>
          </a:p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they are combined ?</a:t>
            </a:r>
            <a:endParaRPr lang="en-US" sz="2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5878" y="6499049"/>
            <a:ext cx="44550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Cahill-Rowley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etal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1305.6921,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1405.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6716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1000" y="381000"/>
            <a:ext cx="6477000" cy="6324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1066800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SUSY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0" y="1828800"/>
            <a:ext cx="4495800" cy="426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333369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pMSSM</a:t>
            </a:r>
            <a:endParaRPr lang="en-US" sz="2000" b="1" u="sng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259080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MSSM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1885890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N=1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00200" y="2438400"/>
            <a:ext cx="2819400" cy="25146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752600" y="3124200"/>
            <a:ext cx="1676400" cy="1600200"/>
          </a:xfrm>
          <a:prstGeom prst="ellipse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362200" y="4343400"/>
            <a:ext cx="228600" cy="228600"/>
          </a:xfrm>
          <a:prstGeom prst="ellipse">
            <a:avLst/>
          </a:prstGeom>
          <a:solidFill>
            <a:srgbClr val="009644"/>
          </a:solidFill>
          <a:ln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572666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CMSSM</a:t>
            </a:r>
            <a:endParaRPr lang="en-US" b="1" u="sng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667000" y="4495800"/>
            <a:ext cx="4267200" cy="1371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810000" y="2743200"/>
            <a:ext cx="1905000" cy="18288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33528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NMSSM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3810000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singlinos</a:t>
            </a:r>
            <a:endParaRPr lang="en-US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Oval 19"/>
          <p:cNvSpPr/>
          <p:nvPr/>
        </p:nvSpPr>
        <p:spPr>
          <a:xfrm rot="21412926">
            <a:off x="3936249" y="4066879"/>
            <a:ext cx="1066800" cy="9906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254514" y="4582180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U(1)’ </a:t>
            </a:r>
          </a:p>
          <a:p>
            <a:endParaRPr lang="en-US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Oval 21"/>
          <p:cNvSpPr/>
          <p:nvPr/>
        </p:nvSpPr>
        <p:spPr>
          <a:xfrm rot="21374621">
            <a:off x="3291086" y="5395714"/>
            <a:ext cx="457200" cy="4572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2438400" y="5029200"/>
            <a:ext cx="609600" cy="5334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810000" y="2362200"/>
            <a:ext cx="457200" cy="3810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 rot="21220393">
            <a:off x="3986200" y="5205400"/>
            <a:ext cx="457200" cy="4572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96000" y="228600"/>
            <a:ext cx="30588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REMINDER:</a:t>
            </a:r>
            <a:r>
              <a:rPr lang="en-US" sz="22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r>
              <a:rPr lang="en-US" sz="22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SUSY is </a:t>
            </a:r>
            <a:r>
              <a:rPr lang="en-US" sz="2200" b="1" i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sz="22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a single </a:t>
            </a:r>
          </a:p>
          <a:p>
            <a:r>
              <a:rPr lang="en-US" sz="22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 but a very large </a:t>
            </a:r>
          </a:p>
          <a:p>
            <a:r>
              <a:rPr lang="en-US" sz="22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theoretical framework</a:t>
            </a:r>
            <a:endParaRPr lang="en-US" sz="2200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07901" y="6469116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Rizzo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Picture 2" descr="Befo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3626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annihilation through h/Z funnels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88442" y="5334000"/>
            <a:ext cx="92758" cy="10022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88562" y="14478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co-annihilation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144780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Well-tempered neutralino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600" y="283106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1.7 TeV wino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3562" y="465986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TeV Higgsino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71800" y="1752600"/>
            <a:ext cx="457200" cy="762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334000" y="1752600"/>
            <a:ext cx="3048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315200" y="2057400"/>
            <a:ext cx="6096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400800" y="2057400"/>
            <a:ext cx="762000" cy="2590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81800" y="61838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annihilations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715000" y="4648200"/>
            <a:ext cx="1600200" cy="1600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91043" y="128357"/>
            <a:ext cx="5290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005D00"/>
                </a:solidFill>
              </a:rPr>
              <a:t>Complementarity of Searches</a:t>
            </a:r>
            <a:endParaRPr lang="en-US" sz="2800" u="sng" dirty="0">
              <a:solidFill>
                <a:srgbClr val="005D00"/>
              </a:solidFill>
            </a:endParaRPr>
          </a:p>
        </p:txBody>
      </p:sp>
      <p:pic>
        <p:nvPicPr>
          <p:cNvPr id="2" name="Picture 1" descr="dd_id_lh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0" y="775600"/>
            <a:ext cx="7862392" cy="6082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630" y="6457891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7-8 </a:t>
            </a:r>
            <a:r>
              <a:rPr lang="en-US" dirty="0" err="1" smtClean="0"/>
              <a:t>TeV</a:t>
            </a:r>
            <a:r>
              <a:rPr lang="en-US" dirty="0" smtClean="0"/>
              <a:t> LHC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 descr="mLSP_Omega_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14400"/>
            <a:ext cx="8229600" cy="586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304800"/>
            <a:ext cx="7473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OVERALL Combined Search Efficiency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844" y="6318790"/>
            <a:ext cx="3720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~61% of models excluded</a:t>
            </a:r>
            <a:endParaRPr lang="en-US" sz="2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3-10-13 at 9.34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723924"/>
            <a:ext cx="8498315" cy="6134075"/>
          </a:xfrm>
          <a:prstGeom prst="rect">
            <a:avLst/>
          </a:prstGeom>
        </p:spPr>
      </p:pic>
      <p:pic>
        <p:nvPicPr>
          <p:cNvPr id="2" name="Picture 1" descr="Screen Shot 2015-12-15 at 3.11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7" y="723924"/>
            <a:ext cx="8498316" cy="6134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1921" y="139148"/>
            <a:ext cx="41216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Remaining Model Set</a:t>
            </a:r>
            <a:endParaRPr lang="en-US" sz="3200" b="1" dirty="0">
              <a:solidFill>
                <a:srgbClr val="0000CD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626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annihilation through h/Z funnels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176426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Well-tempered neutralino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0962" y="17526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co-annihilation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290726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1.7 TeV wino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3562" y="48006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TeV Higgsino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62600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annihilations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71800" y="2133600"/>
            <a:ext cx="7620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467600" y="2209800"/>
            <a:ext cx="381000" cy="685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400800" y="2209800"/>
            <a:ext cx="1066800" cy="2438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133600" y="4800600"/>
            <a:ext cx="7620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019800" y="4953000"/>
            <a:ext cx="1295400" cy="1295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562600" y="2133600"/>
            <a:ext cx="1524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3-10-13 at 9.34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737176"/>
            <a:ext cx="8498315" cy="6120823"/>
          </a:xfrm>
          <a:prstGeom prst="rect">
            <a:avLst/>
          </a:prstGeom>
        </p:spPr>
      </p:pic>
      <p:pic>
        <p:nvPicPr>
          <p:cNvPr id="2" name="Picture 1" descr="Screen Shot 2015-12-15 at 3.11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737176"/>
            <a:ext cx="8495775" cy="6120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1921" y="152400"/>
            <a:ext cx="41216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Remaining Model Set</a:t>
            </a:r>
            <a:endParaRPr lang="en-US" sz="3200" b="1" dirty="0">
              <a:solidFill>
                <a:srgbClr val="0000CD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626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annihilation through h/Z funnels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176426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Well-tempered neutralino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0962" y="17526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co-annihilation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290726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1.7 TeV wino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3562" y="48006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TeV Higgsino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62600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annihilations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19400" y="2133600"/>
            <a:ext cx="8382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467600" y="2209800"/>
            <a:ext cx="381000" cy="685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400800" y="2209800"/>
            <a:ext cx="1066800" cy="2438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133600" y="4800600"/>
            <a:ext cx="7620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019800" y="4953000"/>
            <a:ext cx="1295400" cy="1295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562600" y="2133600"/>
            <a:ext cx="1524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81200" y="1981200"/>
            <a:ext cx="2514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239000" y="3124200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" y="6553200"/>
            <a:ext cx="36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705600" y="5029200"/>
            <a:ext cx="190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401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00D1"/>
                </a:solidFill>
              </a:rPr>
              <a:t>Effects of LHC SUSY Searches on Dark Matter</a:t>
            </a:r>
            <a:endParaRPr lang="en-US" u="sng" dirty="0">
              <a:solidFill>
                <a:srgbClr val="0000D1"/>
              </a:solidFill>
            </a:endParaRPr>
          </a:p>
        </p:txBody>
      </p:sp>
      <p:pic>
        <p:nvPicPr>
          <p:cNvPr id="3" name="Picture 2" descr="Screen Shot 2015-09-10 at 11.27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694"/>
            <a:ext cx="9144000" cy="38509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26725" y="6459541"/>
            <a:ext cx="1417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1508.06608</a:t>
            </a:r>
            <a:endParaRPr lang="en-US" sz="16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27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416"/>
            <a:ext cx="8229600" cy="868362"/>
          </a:xfrm>
        </p:spPr>
        <p:txBody>
          <a:bodyPr/>
          <a:lstStyle/>
          <a:p>
            <a:r>
              <a:rPr lang="en-US" u="sng" dirty="0" smtClean="0">
                <a:solidFill>
                  <a:srgbClr val="0000CD"/>
                </a:solidFill>
              </a:rPr>
              <a:t>CP-Violating </a:t>
            </a:r>
            <a:r>
              <a:rPr lang="en-US" u="sng" dirty="0" err="1" smtClean="0">
                <a:solidFill>
                  <a:srgbClr val="0000CD"/>
                </a:solidFill>
              </a:rPr>
              <a:t>pMSSM</a:t>
            </a:r>
            <a:endParaRPr lang="en-US" u="sng" dirty="0">
              <a:solidFill>
                <a:srgbClr val="0000C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4305"/>
            <a:ext cx="8503356" cy="5863695"/>
          </a:xfrm>
        </p:spPr>
        <p:txBody>
          <a:bodyPr/>
          <a:lstStyle/>
          <a:p>
            <a:r>
              <a:rPr lang="en-US" dirty="0" smtClean="0">
                <a:solidFill>
                  <a:srgbClr val="0000CD"/>
                </a:solidFill>
              </a:rPr>
              <a:t>Expand </a:t>
            </a:r>
            <a:r>
              <a:rPr lang="en-US" dirty="0" err="1" smtClean="0">
                <a:solidFill>
                  <a:srgbClr val="0000CD"/>
                </a:solidFill>
              </a:rPr>
              <a:t>pMSSM</a:t>
            </a:r>
            <a:r>
              <a:rPr lang="en-US" dirty="0" smtClean="0">
                <a:solidFill>
                  <a:srgbClr val="0000CD"/>
                </a:solidFill>
              </a:rPr>
              <a:t> to include CP-Violation</a:t>
            </a:r>
          </a:p>
          <a:p>
            <a:r>
              <a:rPr lang="en-US" dirty="0" smtClean="0"/>
              <a:t>Work in basis where M</a:t>
            </a:r>
            <a:r>
              <a:rPr lang="en-US" baseline="-25000" dirty="0" smtClean="0"/>
              <a:t>3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μ</a:t>
            </a:r>
            <a:r>
              <a:rPr lang="en-US" baseline="-25000" dirty="0" smtClean="0"/>
              <a:t> </a:t>
            </a:r>
            <a:r>
              <a:rPr lang="en-US" dirty="0" smtClean="0"/>
              <a:t>are real</a:t>
            </a:r>
          </a:p>
          <a:p>
            <a:pPr marL="0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  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Six independent phases allowed in the MSSM</a:t>
            </a:r>
          </a:p>
          <a:p>
            <a:pPr marL="0" indent="0">
              <a:buNone/>
            </a:pPr>
            <a:r>
              <a:rPr lang="en-US" dirty="0" smtClean="0"/>
              <a:t>          φ</a:t>
            </a:r>
            <a:r>
              <a:rPr lang="en-US" baseline="-25000" dirty="0" smtClean="0"/>
              <a:t>1</a:t>
            </a:r>
            <a:r>
              <a:rPr lang="en-US" dirty="0" smtClean="0"/>
              <a:t> = </a:t>
            </a:r>
            <a:r>
              <a:rPr lang="en-US" dirty="0" err="1" smtClean="0"/>
              <a:t>Arg</a:t>
            </a:r>
            <a:r>
              <a:rPr lang="en-US" dirty="0" smtClean="0"/>
              <a:t>(M</a:t>
            </a:r>
            <a:r>
              <a:rPr lang="en-US" baseline="-25000" dirty="0" smtClean="0"/>
              <a:t>1</a:t>
            </a:r>
            <a:r>
              <a:rPr lang="en-US" dirty="0" smtClean="0"/>
              <a:t>), φ</a:t>
            </a:r>
            <a:r>
              <a:rPr lang="en-US" baseline="-25000" dirty="0" smtClean="0"/>
              <a:t>2 </a:t>
            </a:r>
            <a:r>
              <a:rPr lang="en-US" dirty="0" smtClean="0"/>
              <a:t>= </a:t>
            </a:r>
            <a:r>
              <a:rPr lang="en-US" dirty="0" err="1" smtClean="0"/>
              <a:t>Arg</a:t>
            </a:r>
            <a:r>
              <a:rPr lang="en-US" dirty="0" smtClean="0"/>
              <a:t>(M</a:t>
            </a:r>
            <a:r>
              <a:rPr lang="en-US" baseline="-25000" dirty="0" smtClean="0"/>
              <a:t>2</a:t>
            </a:r>
            <a:r>
              <a:rPr lang="en-US" dirty="0" smtClean="0"/>
              <a:t>),  </a:t>
            </a:r>
            <a:r>
              <a:rPr lang="en-US" dirty="0" err="1" smtClean="0"/>
              <a:t>φ</a:t>
            </a:r>
            <a:r>
              <a:rPr lang="en-US" baseline="-25000" dirty="0" err="1" smtClean="0"/>
              <a:t>μ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Arg</a:t>
            </a:r>
            <a:r>
              <a:rPr lang="en-US" dirty="0" smtClean="0"/>
              <a:t>(μ)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 err="1" smtClean="0"/>
              <a:t>φ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Arg</a:t>
            </a:r>
            <a:r>
              <a:rPr lang="en-US" dirty="0" smtClean="0"/>
              <a:t>(A</a:t>
            </a:r>
            <a:r>
              <a:rPr lang="en-US" baseline="-25000" dirty="0" smtClean="0"/>
              <a:t>t</a:t>
            </a:r>
            <a:r>
              <a:rPr lang="en-US" dirty="0" smtClean="0"/>
              <a:t>),  </a:t>
            </a:r>
            <a:r>
              <a:rPr lang="en-US" dirty="0" err="1" smtClean="0"/>
              <a:t>φ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Arg</a:t>
            </a:r>
            <a:r>
              <a:rPr lang="en-US" dirty="0" smtClean="0"/>
              <a:t>(</a:t>
            </a:r>
            <a:r>
              <a:rPr lang="en-US" dirty="0" err="1" smtClean="0"/>
              <a:t>A</a:t>
            </a:r>
            <a:r>
              <a:rPr lang="en-US" baseline="-25000" dirty="0" err="1" smtClean="0"/>
              <a:t>b</a:t>
            </a:r>
            <a:r>
              <a:rPr lang="en-US" dirty="0" smtClean="0"/>
              <a:t>),  </a:t>
            </a:r>
            <a:r>
              <a:rPr lang="en-US" dirty="0" err="1" smtClean="0"/>
              <a:t>φ</a:t>
            </a:r>
            <a:r>
              <a:rPr lang="en-US" baseline="-25000" dirty="0" err="1" smtClean="0"/>
              <a:t>τ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Arg</a:t>
            </a:r>
            <a:r>
              <a:rPr lang="en-US" dirty="0" smtClean="0"/>
              <a:t>(</a:t>
            </a:r>
            <a:r>
              <a:rPr lang="en-US" dirty="0" err="1" smtClean="0"/>
              <a:t>A</a:t>
            </a:r>
            <a:r>
              <a:rPr lang="en-US" baseline="-25000" dirty="0" err="1" smtClean="0"/>
              <a:t>τ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rgbClr val="005D00"/>
                </a:solidFill>
              </a:rPr>
              <a:t>Take 1000 </a:t>
            </a:r>
            <a:r>
              <a:rPr lang="en-US" dirty="0" err="1" smtClean="0">
                <a:solidFill>
                  <a:srgbClr val="005D00"/>
                </a:solidFill>
              </a:rPr>
              <a:t>pMSSM</a:t>
            </a:r>
            <a:r>
              <a:rPr lang="en-US" dirty="0" smtClean="0">
                <a:solidFill>
                  <a:srgbClr val="005D00"/>
                </a:solidFill>
              </a:rPr>
              <a:t> models from previous scan</a:t>
            </a:r>
          </a:p>
          <a:p>
            <a:pPr lvl="1"/>
            <a:r>
              <a:rPr lang="en-US" dirty="0" smtClean="0">
                <a:solidFill>
                  <a:srgbClr val="005D00"/>
                </a:solidFill>
              </a:rPr>
              <a:t>500 observable @ LHC14 with 300 fb</a:t>
            </a:r>
            <a:r>
              <a:rPr lang="en-US" baseline="30000" dirty="0" smtClean="0">
                <a:solidFill>
                  <a:srgbClr val="005D00"/>
                </a:solidFill>
              </a:rPr>
              <a:t>-1</a:t>
            </a:r>
            <a:r>
              <a:rPr lang="en-US" dirty="0" smtClean="0">
                <a:solidFill>
                  <a:srgbClr val="005D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5D00"/>
                </a:solidFill>
              </a:rPr>
              <a:t>500 not observable @ LHC14 with 3 ab</a:t>
            </a:r>
            <a:r>
              <a:rPr lang="en-US" baseline="30000" dirty="0" smtClean="0">
                <a:solidFill>
                  <a:srgbClr val="005D00"/>
                </a:solidFill>
              </a:rPr>
              <a:t>-1</a:t>
            </a:r>
            <a:r>
              <a:rPr lang="en-US" dirty="0" smtClean="0">
                <a:solidFill>
                  <a:srgbClr val="005D00"/>
                </a:solidFill>
              </a:rPr>
              <a:t> </a:t>
            </a:r>
          </a:p>
          <a:p>
            <a:r>
              <a:rPr lang="en-US" dirty="0" smtClean="0">
                <a:solidFill>
                  <a:srgbClr val="CE0000"/>
                </a:solidFill>
              </a:rPr>
              <a:t>For each model, perform 10</a:t>
            </a:r>
            <a:r>
              <a:rPr lang="en-US" baseline="30000" dirty="0" smtClean="0">
                <a:solidFill>
                  <a:srgbClr val="CE0000"/>
                </a:solidFill>
              </a:rPr>
              <a:t>3</a:t>
            </a:r>
            <a:r>
              <a:rPr lang="en-US" dirty="0" smtClean="0">
                <a:solidFill>
                  <a:srgbClr val="CE0000"/>
                </a:solidFill>
              </a:rPr>
              <a:t> scans over phases in the range 10</a:t>
            </a:r>
            <a:r>
              <a:rPr lang="en-US" baseline="30000" dirty="0" smtClean="0">
                <a:solidFill>
                  <a:srgbClr val="CE0000"/>
                </a:solidFill>
              </a:rPr>
              <a:t>-6 </a:t>
            </a:r>
            <a:r>
              <a:rPr lang="en-US" dirty="0" smtClean="0">
                <a:solidFill>
                  <a:srgbClr val="CE0000"/>
                </a:solidFill>
              </a:rPr>
              <a:t>π/2 – π/2 (log priors w/ random sign)</a:t>
            </a:r>
          </a:p>
          <a:p>
            <a:r>
              <a:rPr lang="en-US" dirty="0" smtClean="0">
                <a:solidFill>
                  <a:srgbClr val="CE0000"/>
                </a:solidFill>
              </a:rPr>
              <a:t>Total 10</a:t>
            </a:r>
            <a:r>
              <a:rPr lang="en-US" baseline="30000" dirty="0" smtClean="0">
                <a:solidFill>
                  <a:srgbClr val="CE0000"/>
                </a:solidFill>
              </a:rPr>
              <a:t>6</a:t>
            </a:r>
            <a:r>
              <a:rPr lang="en-US" dirty="0" smtClean="0">
                <a:solidFill>
                  <a:srgbClr val="CE0000"/>
                </a:solidFill>
              </a:rPr>
              <a:t> models with CPV</a:t>
            </a:r>
          </a:p>
          <a:p>
            <a:r>
              <a:rPr lang="en-US" dirty="0" smtClean="0"/>
              <a:t>Examine effects in CP-conserving and CP-violating flavor observables via SUSY_FLAVOR</a:t>
            </a:r>
            <a:r>
              <a:rPr lang="en-US" baseline="30000" dirty="0" smtClean="0"/>
              <a:t>*</a:t>
            </a:r>
            <a:endParaRPr lang="en-US" dirty="0" smtClean="0"/>
          </a:p>
          <a:p>
            <a:pPr lvl="1"/>
            <a:r>
              <a:rPr lang="en-US" dirty="0" smtClean="0"/>
              <a:t>Little impact in LHC direct searches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09946" y="6519446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Berger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etal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1510.08840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29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CD"/>
                </a:solidFill>
              </a:rPr>
              <a:t>Allowed Ranges of Phases</a:t>
            </a:r>
            <a:endParaRPr lang="en-US" u="sng" dirty="0">
              <a:solidFill>
                <a:srgbClr val="0000CD"/>
              </a:solidFill>
            </a:endParaRPr>
          </a:p>
        </p:txBody>
      </p:sp>
      <p:pic>
        <p:nvPicPr>
          <p:cNvPr id="3" name="Picture 2" descr="hist_phi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7" y="1737308"/>
            <a:ext cx="4008966" cy="2560346"/>
          </a:xfrm>
          <a:prstGeom prst="rect">
            <a:avLst/>
          </a:prstGeom>
        </p:spPr>
      </p:pic>
      <p:pic>
        <p:nvPicPr>
          <p:cNvPr id="4" name="Picture 3" descr="hist_phi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32" y="1737308"/>
            <a:ext cx="4008967" cy="2560346"/>
          </a:xfrm>
          <a:prstGeom prst="rect">
            <a:avLst/>
          </a:prstGeom>
        </p:spPr>
      </p:pic>
      <p:pic>
        <p:nvPicPr>
          <p:cNvPr id="5" name="Picture 4" descr="hist_phi_mu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7" y="4297654"/>
            <a:ext cx="4008966" cy="2560346"/>
          </a:xfrm>
          <a:prstGeom prst="rect">
            <a:avLst/>
          </a:prstGeom>
        </p:spPr>
      </p:pic>
      <p:pic>
        <p:nvPicPr>
          <p:cNvPr id="6" name="Picture 5" descr="hist_phi_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33" y="4297654"/>
            <a:ext cx="4008966" cy="2560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0255" y="1337198"/>
            <a:ext cx="5061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D"/>
                </a:solidFill>
              </a:rPr>
              <a:t>Current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005D00"/>
                </a:solidFill>
              </a:rPr>
              <a:t>Future</a:t>
            </a:r>
            <a:r>
              <a:rPr lang="en-US" dirty="0" smtClean="0"/>
              <a:t> Flavor &amp; CP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266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CD"/>
                </a:solidFill>
              </a:rPr>
              <a:t>Allowed Ranges of Phases</a:t>
            </a:r>
            <a:endParaRPr lang="en-US" u="sng" dirty="0">
              <a:solidFill>
                <a:srgbClr val="0000CD"/>
              </a:solidFill>
            </a:endParaRPr>
          </a:p>
        </p:txBody>
      </p:sp>
      <p:pic>
        <p:nvPicPr>
          <p:cNvPr id="4" name="Picture 3" descr="Screen Shot 2015-12-14 at 2.4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96170"/>
            <a:ext cx="7002496" cy="526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68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CD"/>
                </a:solidFill>
              </a:rPr>
              <a:t>Constraints from EDMs</a:t>
            </a:r>
            <a:endParaRPr lang="en-US" dirty="0"/>
          </a:p>
        </p:txBody>
      </p:sp>
      <p:pic>
        <p:nvPicPr>
          <p:cNvPr id="4" name="Picture 3" descr="Screen Shot 2015-12-14 at 2.47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90" y="1417639"/>
            <a:ext cx="6660651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1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941614" y="0"/>
            <a:ext cx="7391400" cy="838200"/>
          </a:xfrm>
        </p:spPr>
        <p:txBody>
          <a:bodyPr/>
          <a:lstStyle/>
          <a:p>
            <a:pPr eaLnBrk="1" hangingPunct="1"/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The </a:t>
            </a:r>
            <a:r>
              <a:rPr lang="en-US" b="1" u="sng" dirty="0" err="1" smtClean="0">
                <a:solidFill>
                  <a:srgbClr val="CC0000"/>
                </a:solidFill>
                <a:latin typeface="Lucida Sans Unicode" charset="0"/>
              </a:rPr>
              <a:t>pMSSM</a:t>
            </a:r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 </a:t>
            </a:r>
            <a:r>
              <a:rPr lang="en-US" b="1" u="sng" dirty="0">
                <a:solidFill>
                  <a:srgbClr val="CC0000"/>
                </a:solidFill>
                <a:latin typeface="Lucida Sans Unicode" charset="0"/>
              </a:rPr>
              <a:t>Model </a:t>
            </a:r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Framework</a:t>
            </a:r>
            <a:endParaRPr lang="en-US" b="1" u="sng" dirty="0">
              <a:solidFill>
                <a:srgbClr val="CC0000"/>
              </a:solidFill>
              <a:latin typeface="Lucida Sans Unicode" charset="0"/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93699" y="927100"/>
            <a:ext cx="8551567" cy="533400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</a:pPr>
            <a:endParaRPr lang="en-US" b="1" dirty="0">
              <a:solidFill>
                <a:srgbClr val="006600"/>
              </a:solidFill>
              <a:latin typeface="Lucida Sans Unicode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The phenomenological MSSM (</a:t>
            </a:r>
            <a:r>
              <a:rPr lang="en-US" b="1" dirty="0" err="1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pMSSM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) </a:t>
            </a:r>
            <a:endParaRPr lang="en-US" b="1" dirty="0" smtClean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Most general CP-conserving </a:t>
            </a:r>
            <a:r>
              <a:rPr lang="en-US" b="1" dirty="0" smtClean="0">
                <a:solidFill>
                  <a:srgbClr val="800000"/>
                </a:solidFill>
                <a:latin typeface="Lucida Sans Unicode" charset="0"/>
              </a:rPr>
              <a:t>MSSM with R-parity</a:t>
            </a:r>
            <a:endParaRPr lang="en-US" b="1" dirty="0">
              <a:solidFill>
                <a:srgbClr val="800000"/>
              </a:solidFill>
              <a:latin typeface="Lucida Sans Unicode" charset="0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Minimal Flavor </a:t>
            </a:r>
            <a:r>
              <a:rPr lang="en-US" b="1" dirty="0" smtClean="0">
                <a:solidFill>
                  <a:srgbClr val="800000"/>
                </a:solidFill>
                <a:latin typeface="Lucida Sans Unicode" charset="0"/>
              </a:rPr>
              <a:t>Violation,  First </a:t>
            </a: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2 </a:t>
            </a:r>
            <a:r>
              <a:rPr lang="en-US" b="1" dirty="0" err="1">
                <a:solidFill>
                  <a:srgbClr val="800000"/>
                </a:solidFill>
                <a:latin typeface="Lucida Sans Unicode" charset="0"/>
              </a:rPr>
              <a:t>sfermion</a:t>
            </a: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 generations are degenerate w/ negligible </a:t>
            </a:r>
            <a:r>
              <a:rPr lang="en-US" b="1" dirty="0" err="1">
                <a:solidFill>
                  <a:srgbClr val="800000"/>
                </a:solidFill>
                <a:latin typeface="Lucida Sans Unicode" charset="0"/>
              </a:rPr>
              <a:t>Yukawas</a:t>
            </a:r>
            <a:endParaRPr lang="en-US" b="1" dirty="0">
              <a:solidFill>
                <a:srgbClr val="800000"/>
              </a:solidFill>
              <a:latin typeface="Lucida Sans Unicode" charset="0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No GUT, SUSY-</a:t>
            </a:r>
            <a:r>
              <a:rPr lang="en-US" b="1" dirty="0" smtClean="0">
                <a:solidFill>
                  <a:srgbClr val="800000"/>
                </a:solidFill>
                <a:latin typeface="Lucida Sans Unicode" charset="0"/>
              </a:rPr>
              <a:t>breaking, high-scale </a:t>
            </a: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assumptions</a:t>
            </a:r>
            <a:r>
              <a:rPr lang="en-US" b="1" dirty="0" smtClean="0">
                <a:solidFill>
                  <a:srgbClr val="800000"/>
                </a:solidFill>
                <a:latin typeface="Lucida Sans Unicode" charset="0"/>
              </a:rPr>
              <a:t>!</a:t>
            </a:r>
            <a:endParaRPr lang="en-US" b="1" dirty="0">
              <a:solidFill>
                <a:srgbClr val="800000"/>
              </a:solidFill>
              <a:latin typeface="Lucida Sans Unicode" charset="0"/>
              <a:cs typeface="Lucida Sans Unicode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19/20 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real, weak-scale 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parameters (</a:t>
            </a:r>
            <a:r>
              <a:rPr lang="en-US" b="1" dirty="0" err="1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Neutralino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/</a:t>
            </a:r>
            <a:r>
              <a:rPr lang="en-US" b="1" dirty="0" err="1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Gravitino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LSP)</a:t>
            </a:r>
            <a:endParaRPr lang="en-US" b="1" dirty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</a:t>
            </a:r>
            <a:r>
              <a:rPr lang="en-US" b="1" dirty="0">
                <a:latin typeface="Lucida Sans Unicode" charset="0"/>
                <a:cs typeface="Lucida Sans Unicode" charset="0"/>
              </a:rPr>
              <a:t>scalars:</a:t>
            </a:r>
            <a:endParaRPr lang="en-US" b="1" dirty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Q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Q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u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d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u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d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L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L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e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e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    </a:t>
            </a:r>
            <a:r>
              <a:rPr lang="en-US" b="1" dirty="0" err="1">
                <a:latin typeface="Lucida Sans Unicode" charset="0"/>
                <a:cs typeface="Lucida Sans Unicode" charset="0"/>
              </a:rPr>
              <a:t>gauginos</a:t>
            </a:r>
            <a:r>
              <a:rPr lang="en-US" b="1" dirty="0">
                <a:latin typeface="Lucida Sans Unicode" charset="0"/>
                <a:cs typeface="Lucida Sans Unicode" charset="0"/>
              </a:rPr>
              <a:t>: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2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  <a:endParaRPr lang="en-US" b="1" dirty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</a:t>
            </a:r>
            <a:r>
              <a:rPr lang="en-US" b="1" dirty="0">
                <a:latin typeface="Lucida Sans Unicode" charset="0"/>
                <a:cs typeface="Lucida Sans Unicode" charset="0"/>
              </a:rPr>
              <a:t>tri-linear couplings: 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A</a:t>
            </a:r>
            <a:r>
              <a:rPr lang="en-US" b="1" baseline="-25000" dirty="0" err="1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b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A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t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A</a:t>
            </a:r>
            <a:r>
              <a:rPr lang="el-GR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τ</a:t>
            </a:r>
            <a:endParaRPr lang="en-US" b="1" baseline="-25000" dirty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    </a:t>
            </a:r>
            <a:r>
              <a:rPr lang="en-US" b="1" dirty="0">
                <a:latin typeface="Lucida Sans Unicode" charset="0"/>
                <a:cs typeface="Lucida Sans Unicode" charset="0"/>
              </a:rPr>
              <a:t>Higgs/</a:t>
            </a:r>
            <a:r>
              <a:rPr lang="en-US" b="1" dirty="0" err="1">
                <a:latin typeface="Lucida Sans Unicode" charset="0"/>
                <a:cs typeface="Lucida Sans Unicode" charset="0"/>
              </a:rPr>
              <a:t>Higgsino</a:t>
            </a:r>
            <a:r>
              <a:rPr lang="en-US" b="1" dirty="0">
                <a:latin typeface="Lucida Sans Unicode" charset="0"/>
                <a:cs typeface="Lucida Sans Unicode" charset="0"/>
              </a:rPr>
              <a:t>:  </a:t>
            </a:r>
            <a:r>
              <a:rPr lang="el-GR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μ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A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tan</a:t>
            </a:r>
            <a:r>
              <a:rPr lang="el-GR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β</a:t>
            </a:r>
            <a:endParaRPr lang="en-US" b="1" dirty="0" smtClean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</a:t>
            </a:r>
            <a:r>
              <a:rPr lang="en-US" b="1" dirty="0" smtClean="0">
                <a:latin typeface="Lucida Sans Unicode" charset="0"/>
                <a:cs typeface="Lucida Sans Unicode" charset="0"/>
              </a:rPr>
              <a:t>(</a:t>
            </a:r>
            <a:r>
              <a:rPr lang="en-US" b="1" dirty="0" err="1" smtClean="0">
                <a:latin typeface="Lucida Sans Unicode" charset="0"/>
                <a:cs typeface="Lucida Sans Unicode" charset="0"/>
              </a:rPr>
              <a:t>Gravitino</a:t>
            </a:r>
            <a:r>
              <a:rPr lang="en-US" b="1" dirty="0" smtClean="0">
                <a:latin typeface="Lucida Sans Unicode" charset="0"/>
                <a:cs typeface="Lucida Sans Unicode" charset="0"/>
              </a:rPr>
              <a:t>:  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M</a:t>
            </a:r>
            <a:r>
              <a:rPr lang="en-US" b="1" baseline="-25000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G</a:t>
            </a:r>
            <a:r>
              <a:rPr lang="en-US" b="1" dirty="0" smtClean="0">
                <a:latin typeface="Lucida Sans Unicode" charset="0"/>
                <a:cs typeface="Lucida Sans Unicode" charset="0"/>
              </a:rPr>
              <a:t>)</a:t>
            </a:r>
            <a:endParaRPr lang="el-GR" b="1" dirty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</a:t>
            </a:r>
          </a:p>
        </p:txBody>
      </p:sp>
      <p:pic>
        <p:nvPicPr>
          <p:cNvPr id="5" name="Picture 4" descr="blind_justice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2" y="4724893"/>
            <a:ext cx="94066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95117" y="6336761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Berger, Gainer, JLH, Rizzo  0812.0980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095117" y="5860990"/>
            <a:ext cx="4365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5D00"/>
                </a:solidFill>
              </a:rPr>
              <a:t>Supersymmetry</a:t>
            </a:r>
            <a:r>
              <a:rPr lang="en-US" dirty="0" smtClean="0">
                <a:solidFill>
                  <a:srgbClr val="005D00"/>
                </a:solidFill>
              </a:rPr>
              <a:t> without Prejudice</a:t>
            </a:r>
            <a:endParaRPr lang="en-US" dirty="0">
              <a:solidFill>
                <a:srgbClr val="005D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CD"/>
                </a:solidFill>
              </a:rPr>
              <a:t>Effects of Phases in </a:t>
            </a:r>
            <a:r>
              <a:rPr lang="en-US" u="sng" dirty="0" err="1" smtClean="0">
                <a:solidFill>
                  <a:srgbClr val="0000CD"/>
                </a:solidFill>
              </a:rPr>
              <a:t>B</a:t>
            </a:r>
            <a:r>
              <a:rPr lang="en-US" u="sng" baseline="-25000" dirty="0" err="1" smtClean="0">
                <a:solidFill>
                  <a:srgbClr val="0000CD"/>
                </a:solidFill>
              </a:rPr>
              <a:t>s</a:t>
            </a:r>
            <a:r>
              <a:rPr lang="en-US" u="sng" dirty="0" smtClean="0">
                <a:solidFill>
                  <a:srgbClr val="0000CD"/>
                </a:solidFill>
              </a:rPr>
              <a:t> </a:t>
            </a:r>
            <a:r>
              <a:rPr lang="en-US" u="sng" dirty="0" smtClean="0">
                <a:solidFill>
                  <a:srgbClr val="0000C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u="sng" dirty="0" err="1" smtClean="0">
                <a:solidFill>
                  <a:srgbClr val="0000CD"/>
                </a:solidFill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u="sng" dirty="0" err="1" smtClean="0">
                <a:solidFill>
                  <a:srgbClr val="0000CD"/>
                </a:solidFill>
                <a:latin typeface="Lucida Grande"/>
                <a:ea typeface="Lucida Grande"/>
                <a:cs typeface="Lucida Grande"/>
                <a:sym typeface="Wingdings"/>
              </a:rPr>
              <a:t>μ</a:t>
            </a:r>
            <a:endParaRPr lang="en-US" u="sng" dirty="0">
              <a:solidFill>
                <a:srgbClr val="0000C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0555" y="1876778"/>
            <a:ext cx="24770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CE0000"/>
                </a:solidFill>
              </a:rPr>
              <a:t>Phases can pull </a:t>
            </a:r>
          </a:p>
          <a:p>
            <a:r>
              <a:rPr lang="en-US" sz="2400" b="0" dirty="0" smtClean="0">
                <a:solidFill>
                  <a:srgbClr val="CE0000"/>
                </a:solidFill>
              </a:rPr>
              <a:t>BR</a:t>
            </a:r>
            <a:r>
              <a:rPr lang="en-US" sz="2400" b="0" dirty="0">
                <a:solidFill>
                  <a:srgbClr val="CE0000"/>
                </a:solidFill>
              </a:rPr>
              <a:t> t</a:t>
            </a:r>
            <a:r>
              <a:rPr lang="en-US" sz="2400" b="0" dirty="0" smtClean="0">
                <a:solidFill>
                  <a:srgbClr val="CE0000"/>
                </a:solidFill>
              </a:rPr>
              <a:t>owards </a:t>
            </a:r>
          </a:p>
          <a:p>
            <a:r>
              <a:rPr lang="en-US" sz="2400" b="0" dirty="0" smtClean="0">
                <a:solidFill>
                  <a:srgbClr val="CE0000"/>
                </a:solidFill>
              </a:rPr>
              <a:t>SM value</a:t>
            </a:r>
            <a:endParaRPr lang="en-US" sz="2400" b="0" dirty="0">
              <a:solidFill>
                <a:srgbClr val="CE0000"/>
              </a:solidFill>
            </a:endParaRPr>
          </a:p>
        </p:txBody>
      </p:sp>
      <p:pic>
        <p:nvPicPr>
          <p:cNvPr id="5" name="Picture 4" descr="Screen Shot 2015-12-14 at 2.4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7989"/>
            <a:ext cx="5811640" cy="5141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0498" y="6132652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CPV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238" y="1760934"/>
            <a:ext cx="1313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/>
              <a:t>CPV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261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CD"/>
                </a:solidFill>
              </a:rPr>
              <a:t>Flavor Observables </a:t>
            </a:r>
            <a:r>
              <a:rPr lang="en-US" u="sng" dirty="0" err="1" smtClean="0">
                <a:solidFill>
                  <a:srgbClr val="0000CD"/>
                </a:solidFill>
              </a:rPr>
              <a:t>vs</a:t>
            </a:r>
            <a:r>
              <a:rPr lang="en-US" u="sng" dirty="0" smtClean="0">
                <a:solidFill>
                  <a:srgbClr val="0000CD"/>
                </a:solidFill>
              </a:rPr>
              <a:t> LHC</a:t>
            </a:r>
            <a:endParaRPr lang="en-US" u="sng" dirty="0">
              <a:solidFill>
                <a:srgbClr val="0000CD"/>
              </a:solidFill>
            </a:endParaRPr>
          </a:p>
        </p:txBody>
      </p:sp>
      <p:pic>
        <p:nvPicPr>
          <p:cNvPr id="3" name="Picture 2" descr="hist_edm_n_lh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111"/>
            <a:ext cx="6293555" cy="5074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0" y="1961444"/>
            <a:ext cx="21894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/>
              <a:t>Set of </a:t>
            </a:r>
            <a:r>
              <a:rPr lang="en-US" sz="2400" b="0" dirty="0" err="1" smtClean="0"/>
              <a:t>pMSSM</a:t>
            </a:r>
            <a:r>
              <a:rPr lang="en-US" sz="2400" b="0" dirty="0" smtClean="0"/>
              <a:t> </a:t>
            </a:r>
          </a:p>
          <a:p>
            <a:r>
              <a:rPr lang="en-US" sz="2400" b="0" dirty="0" smtClean="0"/>
              <a:t>models not </a:t>
            </a:r>
          </a:p>
          <a:p>
            <a:r>
              <a:rPr lang="en-US" sz="2400" b="0" dirty="0" smtClean="0"/>
              <a:t>observed at </a:t>
            </a:r>
          </a:p>
          <a:p>
            <a:r>
              <a:rPr lang="en-US" sz="2400" b="0" dirty="0" smtClean="0"/>
              <a:t>LHC14</a:t>
            </a:r>
          </a:p>
          <a:p>
            <a:r>
              <a:rPr lang="en-US" sz="2400" b="0" dirty="0"/>
              <a:t>w</a:t>
            </a:r>
            <a:r>
              <a:rPr lang="en-US" sz="2400" b="0" dirty="0" smtClean="0"/>
              <a:t>ith 3 ab</a:t>
            </a:r>
            <a:r>
              <a:rPr lang="en-US" sz="2400" b="0" baseline="30000" dirty="0" smtClean="0"/>
              <a:t>-1</a:t>
            </a:r>
            <a:endParaRPr lang="en-US" sz="24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6477000" y="4284722"/>
            <a:ext cx="2552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5D00"/>
                </a:solidFill>
              </a:rPr>
              <a:t>Green: Models</a:t>
            </a:r>
          </a:p>
          <a:p>
            <a:r>
              <a:rPr lang="en-US" sz="2400" b="0" dirty="0" smtClean="0">
                <a:solidFill>
                  <a:srgbClr val="005D00"/>
                </a:solidFill>
              </a:rPr>
              <a:t>Remaining after</a:t>
            </a:r>
          </a:p>
          <a:p>
            <a:r>
              <a:rPr lang="en-US" sz="2400" b="0" dirty="0">
                <a:solidFill>
                  <a:srgbClr val="005D00"/>
                </a:solidFill>
              </a:rPr>
              <a:t>f</a:t>
            </a:r>
            <a:r>
              <a:rPr lang="en-US" sz="2400" b="0" dirty="0" smtClean="0">
                <a:solidFill>
                  <a:srgbClr val="005D00"/>
                </a:solidFill>
              </a:rPr>
              <a:t>uture flavor</a:t>
            </a:r>
          </a:p>
          <a:p>
            <a:r>
              <a:rPr lang="en-US" sz="2400" b="0" dirty="0" err="1" smtClean="0">
                <a:solidFill>
                  <a:srgbClr val="005D00"/>
                </a:solidFill>
              </a:rPr>
              <a:t>measurments</a:t>
            </a:r>
            <a:endParaRPr lang="en-US" sz="2400" b="0" dirty="0">
              <a:solidFill>
                <a:srgbClr val="005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96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0627"/>
            <a:ext cx="8229600" cy="542146"/>
          </a:xfrm>
        </p:spPr>
        <p:txBody>
          <a:bodyPr/>
          <a:lstStyle/>
          <a:p>
            <a:r>
              <a:rPr lang="en-US" b="1" u="sng" dirty="0" smtClean="0">
                <a:solidFill>
                  <a:srgbClr val="CE0000"/>
                </a:solidFill>
              </a:rPr>
              <a:t>Conclusions</a:t>
            </a:r>
            <a:endParaRPr lang="en-US" b="1" u="sng" dirty="0">
              <a:solidFill>
                <a:srgbClr val="CE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55" y="1228308"/>
            <a:ext cx="9004945" cy="5629692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/>
                </a:solidFill>
              </a:rPr>
              <a:t>pMSSM</a:t>
            </a:r>
            <a:r>
              <a:rPr lang="en-US" b="1" dirty="0" smtClean="0">
                <a:solidFill>
                  <a:schemeClr val="tx2"/>
                </a:solidFill>
              </a:rPr>
              <a:t> provides excellent playground to study SUSY </a:t>
            </a:r>
          </a:p>
          <a:p>
            <a:r>
              <a:rPr lang="en-US" b="1" dirty="0">
                <a:solidFill>
                  <a:srgbClr val="0000CD"/>
                </a:solidFill>
              </a:rPr>
              <a:t>Strong bounds from LHC </a:t>
            </a:r>
            <a:r>
              <a:rPr lang="en-US" b="1" dirty="0" smtClean="0">
                <a:solidFill>
                  <a:srgbClr val="0000CD"/>
                </a:solidFill>
              </a:rPr>
              <a:t>(and </a:t>
            </a:r>
            <a:r>
              <a:rPr lang="en-US" b="1" dirty="0">
                <a:solidFill>
                  <a:srgbClr val="0000CD"/>
                </a:solidFill>
              </a:rPr>
              <a:t>Dark </a:t>
            </a:r>
            <a:r>
              <a:rPr lang="en-US" b="1" dirty="0" smtClean="0">
                <a:solidFill>
                  <a:srgbClr val="0000CD"/>
                </a:solidFill>
              </a:rPr>
              <a:t>Matter) </a:t>
            </a:r>
            <a:r>
              <a:rPr lang="en-US" b="1" dirty="0">
                <a:solidFill>
                  <a:srgbClr val="0000CD"/>
                </a:solidFill>
              </a:rPr>
              <a:t>searches</a:t>
            </a:r>
          </a:p>
          <a:p>
            <a:pPr lvl="1"/>
            <a:r>
              <a:rPr lang="en-US" b="1" dirty="0">
                <a:solidFill>
                  <a:srgbClr val="0000CD"/>
                </a:solidFill>
              </a:rPr>
              <a:t>Lighter </a:t>
            </a:r>
            <a:r>
              <a:rPr lang="en-US" b="1" dirty="0" err="1">
                <a:solidFill>
                  <a:srgbClr val="0000CD"/>
                </a:solidFill>
              </a:rPr>
              <a:t>squarks</a:t>
            </a:r>
            <a:r>
              <a:rPr lang="en-US" b="1" dirty="0">
                <a:solidFill>
                  <a:srgbClr val="0000CD"/>
                </a:solidFill>
              </a:rPr>
              <a:t>/</a:t>
            </a:r>
            <a:r>
              <a:rPr lang="en-US" b="1" dirty="0" err="1">
                <a:solidFill>
                  <a:srgbClr val="0000CD"/>
                </a:solidFill>
              </a:rPr>
              <a:t>gluinos</a:t>
            </a:r>
            <a:r>
              <a:rPr lang="en-US" b="1" dirty="0">
                <a:solidFill>
                  <a:srgbClr val="0000CD"/>
                </a:solidFill>
              </a:rPr>
              <a:t> still allowed</a:t>
            </a:r>
          </a:p>
          <a:p>
            <a:pPr lvl="1"/>
            <a:r>
              <a:rPr lang="en-US" b="1" dirty="0" smtClean="0">
                <a:solidFill>
                  <a:srgbClr val="0000CD"/>
                </a:solidFill>
              </a:rPr>
              <a:t>13 </a:t>
            </a:r>
            <a:r>
              <a:rPr lang="en-US" b="1" dirty="0" err="1">
                <a:solidFill>
                  <a:srgbClr val="0000CD"/>
                </a:solidFill>
              </a:rPr>
              <a:t>TeV</a:t>
            </a:r>
            <a:r>
              <a:rPr lang="en-US" b="1" dirty="0">
                <a:solidFill>
                  <a:srgbClr val="0000CD"/>
                </a:solidFill>
              </a:rPr>
              <a:t> LHC will probe Natural SUSY @ ~95% </a:t>
            </a:r>
            <a:r>
              <a:rPr lang="en-US" b="1" dirty="0" smtClean="0">
                <a:solidFill>
                  <a:srgbClr val="0000CD"/>
                </a:solidFill>
              </a:rPr>
              <a:t>level</a:t>
            </a:r>
          </a:p>
          <a:p>
            <a:r>
              <a:rPr lang="en-US" b="1" dirty="0" smtClean="0">
                <a:solidFill>
                  <a:srgbClr val="005D00"/>
                </a:solidFill>
              </a:rPr>
              <a:t>Precision Higgs Measurements are important</a:t>
            </a:r>
          </a:p>
          <a:p>
            <a:pPr lvl="1"/>
            <a:r>
              <a:rPr lang="en-US" b="1" dirty="0" smtClean="0">
                <a:solidFill>
                  <a:srgbClr val="005D00"/>
                </a:solidFill>
              </a:rPr>
              <a:t>Can probe models </a:t>
            </a:r>
            <a:r>
              <a:rPr lang="en-US" b="1" dirty="0" smtClean="0">
                <a:solidFill>
                  <a:srgbClr val="005D00"/>
                </a:solidFill>
              </a:rPr>
              <a:t>missed directly at 13 </a:t>
            </a:r>
            <a:r>
              <a:rPr lang="en-US" b="1" dirty="0" err="1" smtClean="0">
                <a:solidFill>
                  <a:srgbClr val="005D00"/>
                </a:solidFill>
              </a:rPr>
              <a:t>TeV</a:t>
            </a:r>
            <a:r>
              <a:rPr lang="en-US" b="1" dirty="0" smtClean="0">
                <a:solidFill>
                  <a:srgbClr val="005D00"/>
                </a:solidFill>
              </a:rPr>
              <a:t> LHC</a:t>
            </a:r>
            <a:endParaRPr lang="en-US" sz="800" b="1" dirty="0" smtClean="0">
              <a:solidFill>
                <a:srgbClr val="005D00"/>
              </a:solidFill>
            </a:endParaRPr>
          </a:p>
          <a:p>
            <a:pPr marL="400050"/>
            <a:r>
              <a:rPr lang="en-US" b="1" dirty="0" smtClean="0"/>
              <a:t>Reasonable fine-tuning ~1% is possible</a:t>
            </a:r>
          </a:p>
          <a:p>
            <a:pPr marL="800100" lvl="1"/>
            <a:r>
              <a:rPr lang="en-US" b="1" dirty="0" smtClean="0"/>
              <a:t>Selects region of parameter space</a:t>
            </a:r>
          </a:p>
          <a:p>
            <a:pPr marL="800100" lvl="1"/>
            <a:r>
              <a:rPr lang="en-US" b="1" dirty="0" smtClean="0"/>
              <a:t>Light stop/</a:t>
            </a:r>
            <a:r>
              <a:rPr lang="en-US" b="1" dirty="0" err="1" smtClean="0"/>
              <a:t>sbottom</a:t>
            </a:r>
            <a:endParaRPr lang="en-US" b="1" dirty="0" smtClean="0"/>
          </a:p>
          <a:p>
            <a:pPr marL="800100" lvl="1"/>
            <a:r>
              <a:rPr lang="en-US" b="1" dirty="0" smtClean="0"/>
              <a:t>Very light and compressed EW-</a:t>
            </a:r>
            <a:r>
              <a:rPr lang="en-US" b="1" dirty="0" err="1" smtClean="0"/>
              <a:t>ino</a:t>
            </a:r>
            <a:r>
              <a:rPr lang="en-US" b="1" dirty="0" smtClean="0"/>
              <a:t> sector: good for ILC</a:t>
            </a:r>
          </a:p>
          <a:p>
            <a:pPr marL="400050"/>
            <a:r>
              <a:rPr lang="en-US" b="1" dirty="0" smtClean="0">
                <a:solidFill>
                  <a:srgbClr val="CE0000"/>
                </a:solidFill>
              </a:rPr>
              <a:t>All approaches to Dark Matter searches are important for probing the parameter space</a:t>
            </a:r>
          </a:p>
          <a:p>
            <a:pPr marL="400050"/>
            <a:r>
              <a:rPr lang="en-US" b="1" dirty="0" smtClean="0">
                <a:solidFill>
                  <a:srgbClr val="660066"/>
                </a:solidFill>
              </a:rPr>
              <a:t>Flavor Physics provides a valuable probe</a:t>
            </a:r>
          </a:p>
          <a:p>
            <a:pPr marL="800100" lvl="1"/>
            <a:r>
              <a:rPr lang="en-US" b="1" dirty="0" smtClean="0">
                <a:solidFill>
                  <a:srgbClr val="660066"/>
                </a:solidFill>
              </a:rPr>
              <a:t>Can probe models missed by </a:t>
            </a:r>
            <a:r>
              <a:rPr lang="en-US" b="1" dirty="0" smtClean="0">
                <a:solidFill>
                  <a:srgbClr val="660066"/>
                </a:solidFill>
              </a:rPr>
              <a:t>13 </a:t>
            </a:r>
            <a:r>
              <a:rPr lang="en-US" b="1" dirty="0" err="1" smtClean="0">
                <a:solidFill>
                  <a:srgbClr val="660066"/>
                </a:solidFill>
              </a:rPr>
              <a:t>TeV</a:t>
            </a:r>
            <a:r>
              <a:rPr lang="en-US" b="1" dirty="0" smtClean="0">
                <a:solidFill>
                  <a:srgbClr val="660066"/>
                </a:solidFill>
              </a:rPr>
              <a:t> LHC</a:t>
            </a:r>
          </a:p>
        </p:txBody>
      </p:sp>
    </p:spTree>
    <p:extLst>
      <p:ext uri="{BB962C8B-B14F-4D97-AF65-F5344CB8AC3E}">
        <p14:creationId xmlns:p14="http://schemas.microsoft.com/office/powerpoint/2010/main" val="746989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3585"/>
            <a:ext cx="8229600" cy="1716472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00FF"/>
                </a:solidFill>
              </a:rPr>
              <a:t>Backup</a:t>
            </a:r>
            <a:endParaRPr lang="en-US" sz="8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16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" name="Picture 2" descr="lis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4401"/>
            <a:ext cx="9144000" cy="6043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891085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Employ all publically released </a:t>
            </a:r>
            <a:r>
              <a:rPr lang="en-US" sz="2400" dirty="0" smtClean="0"/>
              <a:t>ATLAS analyses </a:t>
            </a:r>
            <a:r>
              <a:rPr lang="en-US" sz="2400" dirty="0"/>
              <a:t>since </a:t>
            </a:r>
            <a:r>
              <a:rPr lang="en-US" sz="2400" dirty="0" smtClean="0"/>
              <a:t>Moriond13 + </a:t>
            </a:r>
            <a:r>
              <a:rPr lang="en-US" sz="2400" dirty="0"/>
              <a:t>21 fb</a:t>
            </a:r>
            <a:r>
              <a:rPr lang="en-US" sz="2400" baseline="30000" dirty="0"/>
              <a:t>-1</a:t>
            </a:r>
            <a:r>
              <a:rPr lang="en-US" sz="2400" dirty="0"/>
              <a:t> </a:t>
            </a:r>
            <a:r>
              <a:rPr lang="en-US" sz="2400" dirty="0" err="1"/>
              <a:t>jets+MET</a:t>
            </a:r>
            <a:endParaRPr lang="en-US" sz="2400" dirty="0"/>
          </a:p>
          <a:p>
            <a:endParaRPr lang="en-US" sz="24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342602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</a:t>
            </a:r>
            <a:endParaRPr lang="en-US" sz="1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2533471"/>
            <a:ext cx="1138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sz="72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1478" y="65502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8586" y="6321623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CMS</a:t>
            </a:r>
            <a:endParaRPr lang="en-US" sz="1400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8600" y="6248400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0" y="578822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</a:t>
            </a:r>
            <a:endParaRPr lang="en-US" sz="1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3" name="Picture 2" descr="lis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220"/>
            <a:ext cx="9144000" cy="4694180"/>
          </a:xfrm>
          <a:prstGeom prst="rect">
            <a:avLst/>
          </a:prstGeom>
        </p:spPr>
      </p:pic>
      <p:pic>
        <p:nvPicPr>
          <p:cNvPr id="4" name="Picture 3" descr="list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71" y="4781569"/>
            <a:ext cx="7562850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785825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5596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87112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200" y="381000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00" y="609600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65278" y="44196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9078" y="19812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5278" y="40356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5278" y="41910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5278" y="38070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5278" y="35784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9078" y="28956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5200" y="31242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5200" y="26670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9078" y="24384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89078" y="22098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89078" y="33528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89078" y="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03278" y="1752600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 </a:t>
            </a:r>
            <a:endParaRPr lang="en-US" sz="1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43200" y="914400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 </a:t>
            </a:r>
            <a:endParaRPr lang="en-US" sz="1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28600" y="1676400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05200" y="12192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28" y="53310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5746" y="6413698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5D00"/>
                </a:solidFill>
              </a:rPr>
              <a:t>In progress</a:t>
            </a:r>
            <a:endParaRPr lang="en-US" sz="1400" dirty="0">
              <a:solidFill>
                <a:srgbClr val="005D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9688" y="5833711"/>
            <a:ext cx="1890261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5D00"/>
                </a:solidFill>
              </a:rPr>
              <a:t>21 fb</a:t>
            </a:r>
            <a:r>
              <a:rPr lang="en-US" sz="1600" baseline="30000" dirty="0" smtClean="0">
                <a:solidFill>
                  <a:srgbClr val="005D00"/>
                </a:solidFill>
              </a:rPr>
              <a:t>-1</a:t>
            </a:r>
            <a:r>
              <a:rPr lang="en-US" sz="1600" dirty="0" smtClean="0">
                <a:solidFill>
                  <a:srgbClr val="005D00"/>
                </a:solidFill>
              </a:rPr>
              <a:t> </a:t>
            </a:r>
            <a:r>
              <a:rPr lang="en-US" sz="1600" dirty="0" err="1" smtClean="0">
                <a:solidFill>
                  <a:srgbClr val="005D00"/>
                </a:solidFill>
              </a:rPr>
              <a:t>jets+MET</a:t>
            </a:r>
            <a:endParaRPr lang="en-US" sz="1600" dirty="0" smtClean="0">
              <a:solidFill>
                <a:srgbClr val="005D00"/>
              </a:solidFill>
            </a:endParaRPr>
          </a:p>
          <a:p>
            <a:endParaRPr lang="en-US" sz="1600" dirty="0">
              <a:solidFill>
                <a:srgbClr val="005D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213"/>
            <a:ext cx="8229600" cy="840287"/>
          </a:xfrm>
        </p:spPr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Higgs </a:t>
            </a:r>
            <a:r>
              <a:rPr lang="en-US" b="1" u="sng" dirty="0" err="1" smtClean="0">
                <a:solidFill>
                  <a:schemeClr val="tx1"/>
                </a:solidFill>
              </a:rPr>
              <a:t>Diphoton</a:t>
            </a:r>
            <a:r>
              <a:rPr lang="en-US" b="1" u="sng" dirty="0" smtClean="0">
                <a:solidFill>
                  <a:schemeClr val="tx1"/>
                </a:solidFill>
              </a:rPr>
              <a:t> Signal Strength </a:t>
            </a:r>
            <a:endParaRPr lang="en-US" b="1" u="sng" dirty="0">
              <a:solidFill>
                <a:schemeClr val="tx1"/>
              </a:solidFill>
            </a:endParaRPr>
          </a:p>
        </p:txBody>
      </p:sp>
      <p:pic>
        <p:nvPicPr>
          <p:cNvPr id="5" name="Picture 4" descr="Screen Shot 2013-10-13 at 2.36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375"/>
            <a:ext cx="9144000" cy="4229931"/>
          </a:xfrm>
          <a:prstGeom prst="rect">
            <a:avLst/>
          </a:prstGeom>
        </p:spPr>
      </p:pic>
      <p:pic>
        <p:nvPicPr>
          <p:cNvPr id="4" name="Picture 3" descr="Screen Shot 2013-10-13 at 2.35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75" y="1256002"/>
            <a:ext cx="4193514" cy="700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01758" y="6519446"/>
            <a:ext cx="44526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Cahill-Rowley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etal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1308.0297,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1407.7021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20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29861" y="1249301"/>
            <a:ext cx="3647152" cy="42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n-US" b="1" dirty="0">
              <a:cs typeface="Arial" charset="0"/>
              <a:sym typeface="Symbol" pitchFamily="18" charset="2"/>
            </a:endParaRPr>
          </a:p>
          <a:p>
            <a:pPr algn="l">
              <a:buFontTx/>
              <a:buChar char="•"/>
            </a:pPr>
            <a:r>
              <a:rPr lang="en-US" b="1" dirty="0"/>
              <a:t> </a:t>
            </a:r>
            <a:r>
              <a:rPr lang="el-GR" b="1" dirty="0" smtClean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Δ</a:t>
            </a:r>
            <a:r>
              <a:rPr lang="el-GR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</a:t>
            </a:r>
            <a:r>
              <a:rPr lang="en-US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/ W-mass</a:t>
            </a:r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>
              <a:buFontTx/>
              <a:buChar char="•"/>
            </a:pPr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(Z→ invisible</a:t>
            </a:r>
            <a:r>
              <a:rPr lang="en-US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)</a:t>
            </a:r>
            <a:endParaRPr lang="en-US" b="1" baseline="30000" dirty="0">
              <a:solidFill>
                <a:srgbClr val="000099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endParaRPr lang="en-US" sz="2000" b="1" baseline="30000" dirty="0">
              <a:solidFill>
                <a:srgbClr val="000099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>
              <a:buFontTx/>
              <a:buChar char="•"/>
            </a:pPr>
            <a:r>
              <a:rPr lang="en-US" b="1" baseline="30000" dirty="0">
                <a:solidFill>
                  <a:srgbClr val="00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l-GR" b="1" dirty="0">
                <a:solidFill>
                  <a:srgbClr val="CC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Δ</a:t>
            </a:r>
            <a:r>
              <a:rPr lang="en-US" b="1" dirty="0">
                <a:solidFill>
                  <a:srgbClr val="CC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(g-2)</a:t>
            </a:r>
            <a:r>
              <a:rPr lang="en-US" b="1" baseline="-25000" dirty="0">
                <a:solidFill>
                  <a:srgbClr val="CC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</a:t>
            </a:r>
            <a:r>
              <a:rPr lang="en-US" b="1" dirty="0">
                <a:solidFill>
                  <a:srgbClr val="CC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 smtClean="0">
                <a:solidFill>
                  <a:schemeClr val="hlink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                      </a:t>
            </a:r>
            <a:r>
              <a:rPr lang="en-US" b="1" dirty="0" smtClean="0">
                <a:solidFill>
                  <a:srgbClr val="6633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b →s </a:t>
            </a:r>
            <a:r>
              <a:rPr lang="el-GR" dirty="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</a:t>
            </a:r>
            <a:r>
              <a:rPr lang="en-US" dirty="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endParaRPr lang="en-US" b="1" dirty="0">
              <a:solidFill>
                <a:schemeClr val="accent2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  </a:t>
            </a:r>
          </a:p>
          <a:p>
            <a:pPr algn="l">
              <a:buFontTx/>
              <a:buChar char="•"/>
            </a:pPr>
            <a:r>
              <a:rPr lang="en-US" b="1" dirty="0">
                <a:solidFill>
                  <a:srgbClr val="6633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Meson-Antimeson Mixing     </a:t>
            </a:r>
            <a:r>
              <a:rPr lang="en-US" b="1" dirty="0" smtClean="0">
                <a:solidFill>
                  <a:srgbClr val="008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</a:t>
            </a:r>
            <a:endParaRPr lang="en-US" b="1" dirty="0">
              <a:solidFill>
                <a:srgbClr val="008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endParaRPr lang="en-US" b="1" dirty="0"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>
              <a:buFont typeface="Arial" charset="0"/>
              <a:buChar char="•"/>
            </a:pPr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 smtClean="0">
                <a:solidFill>
                  <a:srgbClr val="9966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B</a:t>
            </a:r>
            <a:r>
              <a:rPr lang="en-US" b="1" dirty="0" smtClean="0">
                <a:solidFill>
                  <a:srgbClr val="9966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/>
              </a:rPr>
              <a:t></a:t>
            </a:r>
            <a:endParaRPr lang="en-US" b="1" dirty="0">
              <a:solidFill>
                <a:srgbClr val="9966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</a:p>
          <a:p>
            <a:pPr algn="l">
              <a:buFont typeface="Arial" charset="0"/>
              <a:buChar char="•"/>
            </a:pPr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B</a:t>
            </a:r>
            <a:r>
              <a:rPr lang="en-US" b="1" baseline="-25000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s</a:t>
            </a:r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 </a:t>
            </a:r>
            <a:endParaRPr lang="en-US" b="1" dirty="0">
              <a:solidFill>
                <a:srgbClr val="CC0099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03838" y="249414"/>
            <a:ext cx="58533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/>
              <a:t>    </a:t>
            </a:r>
            <a:r>
              <a:rPr lang="en-US" sz="2800" b="1" u="sng" dirty="0"/>
              <a:t> </a:t>
            </a:r>
            <a:r>
              <a:rPr lang="en-US" sz="2800" b="1" u="sng" dirty="0" smtClean="0"/>
              <a:t>Full List of </a:t>
            </a:r>
            <a:r>
              <a:rPr lang="en-US" sz="2800" u="sng" dirty="0" smtClean="0">
                <a:latin typeface="+mj-lt"/>
                <a:ea typeface="Arial Unicode MS" pitchFamily="34" charset="-128"/>
                <a:cs typeface="Arial Unicode MS" pitchFamily="34" charset="-128"/>
              </a:rPr>
              <a:t>Model</a:t>
            </a:r>
            <a:r>
              <a:rPr lang="en-US" sz="2800" b="1" u="sng" dirty="0" smtClean="0">
                <a:latin typeface="+mj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u="sng" dirty="0">
                <a:latin typeface="+mj-lt"/>
                <a:ea typeface="Arial Unicode MS" pitchFamily="34" charset="-128"/>
                <a:cs typeface="Arial Unicode MS" pitchFamily="34" charset="-128"/>
              </a:rPr>
              <a:t>Constraints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06015" y="1501733"/>
            <a:ext cx="55499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Char char="•"/>
            </a:pPr>
            <a:r>
              <a:rPr lang="en-US" dirty="0"/>
              <a:t> </a:t>
            </a:r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</a:rPr>
              <a:t>Direct Detection of Dark </a:t>
            </a:r>
            <a:r>
              <a:rPr lang="en-US" b="1" dirty="0" smtClean="0">
                <a:latin typeface="+mn-lt"/>
                <a:ea typeface="Arial Unicode MS" pitchFamily="34" charset="-128"/>
                <a:cs typeface="Arial Unicode MS" pitchFamily="34" charset="-128"/>
              </a:rPr>
              <a:t>Matter (SI &amp; SD) 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 </a:t>
            </a:r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algn="l"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WMAP Dark </a:t>
            </a:r>
            <a:r>
              <a:rPr lang="en-US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Matter 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density upper bound</a:t>
            </a:r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endParaRPr lang="en-US" b="1" dirty="0">
              <a:solidFill>
                <a:srgbClr val="000099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rgbClr val="00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>
                <a:solidFill>
                  <a:srgbClr val="0033CC"/>
                </a:solidFill>
                <a:ea typeface="Arial Unicode MS" pitchFamily="34" charset="-128"/>
                <a:cs typeface="Arial Unicode MS" pitchFamily="34" charset="-128"/>
              </a:rPr>
              <a:t>BBN energy deposition for </a:t>
            </a:r>
            <a:r>
              <a:rPr lang="en-US" dirty="0" err="1">
                <a:solidFill>
                  <a:srgbClr val="0033CC"/>
                </a:solidFill>
                <a:ea typeface="Arial Unicode MS" pitchFamily="34" charset="-128"/>
                <a:cs typeface="Arial Unicode MS" pitchFamily="34" charset="-128"/>
              </a:rPr>
              <a:t>gravitinos</a:t>
            </a:r>
            <a:endParaRPr lang="en-US" dirty="0">
              <a:solidFill>
                <a:srgbClr val="0033CC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b="1" dirty="0" smtClean="0">
              <a:solidFill>
                <a:srgbClr val="CC0099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Relic </a:t>
            </a:r>
            <a:r>
              <a:rPr lang="en-US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  <a:sym typeface="Symbol"/>
              </a:rPr>
              <a:t>’s  &amp; diffuse photon bounds 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r>
              <a:rPr lang="en-US" b="1" dirty="0" smtClean="0">
                <a:solidFill>
                  <a:srgbClr val="6633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endParaRPr lang="en-US" b="1" dirty="0">
              <a:solidFill>
                <a:srgbClr val="6633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4530" y="3935735"/>
            <a:ext cx="51219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dirty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LEP and </a:t>
            </a:r>
            <a:r>
              <a:rPr lang="en-US" dirty="0" err="1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Tevatron</a:t>
            </a:r>
            <a:r>
              <a:rPr lang="en-US" dirty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Direct Higgs &amp; SUSY </a:t>
            </a:r>
            <a:endParaRPr lang="en-US" dirty="0" smtClean="0">
              <a:solidFill>
                <a:srgbClr val="CC0099"/>
              </a:solidFill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r>
              <a:rPr lang="en-US" dirty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searches</a:t>
            </a:r>
            <a:endParaRPr lang="en-US" dirty="0">
              <a:solidFill>
                <a:srgbClr val="CC0099"/>
              </a:solidFill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rgbClr val="0033CC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LHC stable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sparticle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searches</a:t>
            </a:r>
            <a:endParaRPr lang="en-US" b="1" dirty="0">
              <a:solidFill>
                <a:srgbClr val="C0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4530" y="5259174"/>
            <a:ext cx="51475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b="1" dirty="0" smtClean="0">
                <a:latin typeface="+mn-lt"/>
                <a:ea typeface="Arial Unicode MS" pitchFamily="34" charset="-128"/>
                <a:cs typeface="Arial Unicode MS" pitchFamily="34" charset="-128"/>
              </a:rPr>
              <a:t>No tachyons or color/charge breaking </a:t>
            </a:r>
          </a:p>
          <a:p>
            <a:r>
              <a:rPr lang="en-US" b="1" dirty="0" smtClean="0">
                <a:latin typeface="+mn-lt"/>
                <a:ea typeface="Arial Unicode MS" pitchFamily="34" charset="-128"/>
                <a:cs typeface="Arial Unicode MS" pitchFamily="34" charset="-128"/>
              </a:rPr>
              <a:t>minima</a:t>
            </a:r>
          </a:p>
          <a:p>
            <a:endParaRPr lang="en-US" b="1" dirty="0" smtClean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+mn-lt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b="1" dirty="0" smtClean="0">
                <a:solidFill>
                  <a:srgbClr val="008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Stable </a:t>
            </a:r>
            <a:r>
              <a:rPr lang="en-US" b="1" dirty="0" err="1" smtClean="0">
                <a:solidFill>
                  <a:srgbClr val="008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vacua</a:t>
            </a:r>
            <a:endParaRPr lang="en-US" b="1" dirty="0">
              <a:solidFill>
                <a:srgbClr val="008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36" y="73656"/>
            <a:ext cx="8724728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FF"/>
                </a:solidFill>
              </a:rPr>
              <a:t>Higgs Mass Effect on LHC MET-based Searches</a:t>
            </a:r>
            <a:endParaRPr lang="en-US" b="1" u="sng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3-10-13 at 1.55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4" y="1134432"/>
            <a:ext cx="6824676" cy="49249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799" y="6150114"/>
            <a:ext cx="8979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MET-based searches are roughly independent of </a:t>
            </a:r>
            <a:r>
              <a:rPr lang="en-US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of </a:t>
            </a:r>
            <a:r>
              <a:rPr lang="en-US" dirty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Higgs mass: the predicted mass of the Higgs is roughly </a:t>
            </a:r>
            <a:r>
              <a:rPr lang="en-US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independent </a:t>
            </a:r>
            <a:r>
              <a:rPr lang="en-US" dirty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the </a:t>
            </a:r>
            <a:r>
              <a:rPr lang="en-US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searches</a:t>
            </a:r>
          </a:p>
        </p:txBody>
      </p:sp>
    </p:spTree>
    <p:extLst>
      <p:ext uri="{BB962C8B-B14F-4D97-AF65-F5344CB8AC3E}">
        <p14:creationId xmlns:p14="http://schemas.microsoft.com/office/powerpoint/2010/main" val="2754529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86489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atin typeface="Lucida Sans Unicode" charset="0"/>
              </a:rPr>
              <a:t>Effects of </a:t>
            </a:r>
            <a:r>
              <a:rPr lang="en-US" b="1" u="sng" dirty="0">
                <a:latin typeface="Lucida Sans Unicode" charset="0"/>
              </a:rPr>
              <a:t>LHC </a:t>
            </a:r>
            <a:r>
              <a:rPr lang="en-US" b="1" u="sng" dirty="0" smtClean="0">
                <a:latin typeface="Lucida Sans Unicode" charset="0"/>
              </a:rPr>
              <a:t>Searches on </a:t>
            </a:r>
            <a:r>
              <a:rPr lang="en-US" b="1" u="sng" dirty="0" err="1" smtClean="0">
                <a:latin typeface="Lucida Sans Unicode" charset="0"/>
              </a:rPr>
              <a:t>Neutralino</a:t>
            </a:r>
            <a:r>
              <a:rPr lang="en-US" b="1" u="sng" dirty="0" smtClean="0">
                <a:latin typeface="Lucida Sans Unicode" charset="0"/>
              </a:rPr>
              <a:t> LSP Sample</a:t>
            </a:r>
            <a:endParaRPr lang="en-US" b="1" u="sng" dirty="0">
              <a:latin typeface="Lucida Sans Unicode" charset="0"/>
            </a:endParaRPr>
          </a:p>
        </p:txBody>
      </p:sp>
      <p:pic>
        <p:nvPicPr>
          <p:cNvPr id="6" name="Picture 5" descr="LSP_b1_20jm_Efficien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52" y="1825488"/>
            <a:ext cx="4760148" cy="5032512"/>
          </a:xfrm>
          <a:prstGeom prst="rect">
            <a:avLst/>
          </a:prstGeom>
        </p:spPr>
      </p:pic>
      <p:pic>
        <p:nvPicPr>
          <p:cNvPr id="5" name="Picture 4" descr="LSP_t1_20jm_Efficienc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488"/>
            <a:ext cx="4995332" cy="50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8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CC0000"/>
                </a:solidFill>
                <a:latin typeface="Lucida Sans Unicode" charset="0"/>
              </a:rPr>
              <a:t>Study of the </a:t>
            </a:r>
            <a:r>
              <a:rPr lang="en-US" b="1" u="sng" dirty="0" err="1" smtClean="0">
                <a:solidFill>
                  <a:srgbClr val="CC0000"/>
                </a:solidFill>
                <a:latin typeface="Lucida Sans Unicode" charset="0"/>
              </a:rPr>
              <a:t>pMSSM</a:t>
            </a:r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 (</a:t>
            </a:r>
            <a:r>
              <a:rPr lang="en-US" b="1" u="sng" dirty="0" err="1" smtClean="0">
                <a:solidFill>
                  <a:srgbClr val="CC0000"/>
                </a:solidFill>
                <a:latin typeface="Lucida Sans Unicode" charset="0"/>
              </a:rPr>
              <a:t>Neutralino</a:t>
            </a:r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/</a:t>
            </a:r>
            <a:r>
              <a:rPr lang="en-US" b="1" u="sng" dirty="0" err="1" smtClean="0">
                <a:solidFill>
                  <a:srgbClr val="CC0000"/>
                </a:solidFill>
                <a:latin typeface="Lucida Sans Unicode" charset="0"/>
              </a:rPr>
              <a:t>Gravitino</a:t>
            </a:r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 LSP)</a:t>
            </a:r>
            <a:endParaRPr lang="en-US" b="1" u="sng" dirty="0">
              <a:solidFill>
                <a:srgbClr val="CC0000"/>
              </a:solidFill>
              <a:latin typeface="Lucida Sans Unicode" charset="0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526" y="1334928"/>
            <a:ext cx="5169563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CC0000"/>
                </a:solidFill>
                <a:latin typeface="Lucida Sans Unicode" charset="0"/>
              </a:rPr>
              <a:t>Scan with Linear </a:t>
            </a:r>
            <a:r>
              <a:rPr lang="en-US" sz="2800" b="1" u="sng" dirty="0">
                <a:solidFill>
                  <a:srgbClr val="CC0000"/>
                </a:solidFill>
                <a:latin typeface="Lucida Sans Unicode" charset="0"/>
              </a:rPr>
              <a:t>Priors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800" b="1" dirty="0">
              <a:latin typeface="Lucida Sans Unicode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latin typeface="Lucida Sans Unicode" charset="0"/>
              </a:rPr>
              <a:t>Perform large scan over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latin typeface="Lucida Sans Unicode" charset="0"/>
              </a:rPr>
              <a:t>Parameters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800" b="1" u="sng" dirty="0">
              <a:solidFill>
                <a:srgbClr val="CC0000"/>
              </a:solidFill>
              <a:latin typeface="Lucida Sans Unicode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6600"/>
                </a:solidFill>
                <a:latin typeface="Lucida Sans Unicode" charset="0"/>
              </a:rPr>
              <a:t>100 </a:t>
            </a:r>
            <a:r>
              <a:rPr lang="en-US" b="1" dirty="0" err="1">
                <a:solidFill>
                  <a:srgbClr val="006600"/>
                </a:solidFill>
                <a:latin typeface="Lucida Sans Unicode" charset="0"/>
              </a:rPr>
              <a:t>GeV</a:t>
            </a:r>
            <a:r>
              <a:rPr lang="en-US" b="1" dirty="0">
                <a:solidFill>
                  <a:srgbClr val="006600"/>
                </a:solidFill>
                <a:latin typeface="Lucida Sans Unicode" charset="0"/>
              </a:rPr>
              <a:t> </a:t>
            </a:r>
            <a:r>
              <a:rPr lang="en-US" b="1" dirty="0">
                <a:solidFill>
                  <a:srgbClr val="006600"/>
                </a:solidFill>
                <a:latin typeface="Lucida Sans Unicode" charset="0"/>
                <a:sym typeface="Symbol" charset="0"/>
              </a:rPr>
              <a:t> </a:t>
            </a:r>
            <a:r>
              <a:rPr lang="en-US" b="1" dirty="0" err="1">
                <a:solidFill>
                  <a:srgbClr val="006600"/>
                </a:solidFill>
                <a:latin typeface="Lucida Sans Unicode" charset="0"/>
                <a:sym typeface="Symbol" charset="0"/>
              </a:rPr>
              <a:t>m</a:t>
            </a:r>
            <a:r>
              <a:rPr lang="en-US" b="1" baseline="-25000" dirty="0" err="1">
                <a:solidFill>
                  <a:srgbClr val="006600"/>
                </a:solidFill>
                <a:latin typeface="Lucida Sans Unicode" charset="0"/>
                <a:sym typeface="Symbol" charset="0"/>
              </a:rPr>
              <a:t>sfermions</a:t>
            </a:r>
            <a:r>
              <a:rPr lang="en-US" b="1" dirty="0">
                <a:solidFill>
                  <a:srgbClr val="006600"/>
                </a:solidFill>
                <a:latin typeface="Lucida Sans Unicode" charset="0"/>
                <a:sym typeface="Symbol" charset="0"/>
              </a:rPr>
              <a:t>   4 </a:t>
            </a:r>
            <a:r>
              <a:rPr lang="en-US" b="1" dirty="0" err="1">
                <a:solidFill>
                  <a:srgbClr val="006600"/>
                </a:solidFill>
                <a:latin typeface="Lucida Sans Unicode" charset="0"/>
                <a:sym typeface="Symbol" charset="0"/>
              </a:rPr>
              <a:t>TeV</a:t>
            </a:r>
            <a:r>
              <a:rPr lang="en-US" b="1" dirty="0">
                <a:solidFill>
                  <a:srgbClr val="008000"/>
                </a:solidFill>
                <a:latin typeface="Lucida Sans Unicode" charset="0"/>
              </a:rPr>
              <a:t>  </a:t>
            </a:r>
            <a:endParaRPr lang="en-US" sz="800" b="1" dirty="0">
              <a:solidFill>
                <a:srgbClr val="008000"/>
              </a:solidFill>
              <a:latin typeface="Lucida Sans Unicode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8000"/>
                </a:solidFill>
                <a:latin typeface="Lucida Sans Unicode" charset="0"/>
              </a:rPr>
              <a:t> 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</a:rPr>
              <a:t>50 </a:t>
            </a:r>
            <a:r>
              <a:rPr lang="en-US" b="1" dirty="0" err="1">
                <a:solidFill>
                  <a:srgbClr val="663300"/>
                </a:solidFill>
                <a:latin typeface="Lucida Sans Unicode" charset="0"/>
              </a:rPr>
              <a:t>GeV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</a:rPr>
              <a:t> 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 |M</a:t>
            </a:r>
            <a:r>
              <a:rPr lang="en-US" b="1" baseline="-25000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1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, M</a:t>
            </a:r>
            <a:r>
              <a:rPr lang="en-US" b="1" baseline="-25000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2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, |  4 </a:t>
            </a:r>
            <a:r>
              <a:rPr lang="en-US" b="1" dirty="0" err="1">
                <a:solidFill>
                  <a:srgbClr val="663300"/>
                </a:solidFill>
                <a:latin typeface="Lucida Sans Unicode" charset="0"/>
                <a:sym typeface="Symbol" charset="0"/>
              </a:rPr>
              <a:t>TeV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  </a:t>
            </a:r>
            <a:endParaRPr lang="en-US" sz="800" b="1" dirty="0">
              <a:solidFill>
                <a:srgbClr val="663300"/>
              </a:solidFill>
              <a:latin typeface="Lucida Sans Unicode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400 </a:t>
            </a:r>
            <a:r>
              <a:rPr lang="en-US" b="1" dirty="0" err="1">
                <a:solidFill>
                  <a:srgbClr val="663300"/>
                </a:solidFill>
                <a:latin typeface="Lucida Sans Unicode" charset="0"/>
                <a:sym typeface="Symbol" charset="0"/>
              </a:rPr>
              <a:t>GeV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   M</a:t>
            </a:r>
            <a:r>
              <a:rPr lang="en-US" b="1" baseline="-25000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3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  4 </a:t>
            </a:r>
            <a:r>
              <a:rPr lang="en-US" b="1" dirty="0" err="1">
                <a:solidFill>
                  <a:srgbClr val="663300"/>
                </a:solidFill>
                <a:latin typeface="Lucida Sans Unicode" charset="0"/>
                <a:sym typeface="Symbol" charset="0"/>
              </a:rPr>
              <a:t>TeV</a:t>
            </a:r>
            <a:r>
              <a:rPr lang="en-US" b="1" dirty="0">
                <a:solidFill>
                  <a:srgbClr val="008000"/>
                </a:solidFill>
                <a:latin typeface="Lucida Sans Unicode" charset="0"/>
                <a:sym typeface="Symbo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8000"/>
                </a:solidFill>
                <a:latin typeface="Lucida Sans Unicode" charset="0"/>
                <a:sym typeface="Symbol" charset="0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100 </a:t>
            </a:r>
            <a:r>
              <a:rPr lang="en-US" b="1" dirty="0" err="1">
                <a:solidFill>
                  <a:srgbClr val="000099"/>
                </a:solidFill>
                <a:latin typeface="Lucida Sans Unicode" charset="0"/>
                <a:sym typeface="Symbol" charset="0"/>
              </a:rPr>
              <a:t>GeV</a:t>
            </a:r>
            <a:r>
              <a:rPr lang="en-US" b="1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   M</a:t>
            </a:r>
            <a:r>
              <a:rPr lang="en-US" b="1" baseline="-25000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A</a:t>
            </a:r>
            <a:r>
              <a:rPr lang="en-US" b="1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   4 </a:t>
            </a:r>
            <a:r>
              <a:rPr lang="en-US" b="1" dirty="0" err="1">
                <a:solidFill>
                  <a:srgbClr val="000099"/>
                </a:solidFill>
                <a:latin typeface="Lucida Sans Unicode" charset="0"/>
                <a:sym typeface="Symbol" charset="0"/>
              </a:rPr>
              <a:t>TeV</a:t>
            </a:r>
            <a:r>
              <a:rPr lang="en-US" b="1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Lucida Sans Unicode" charset="0"/>
              </a:rPr>
              <a:t>1 </a:t>
            </a:r>
            <a:r>
              <a:rPr lang="en-US" b="1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 tan  60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C70000"/>
                </a:solidFill>
                <a:latin typeface="Lucida Sans Unicode" charset="0"/>
                <a:sym typeface="Symbol" charset="0"/>
              </a:rPr>
              <a:t>|</a:t>
            </a:r>
            <a:r>
              <a:rPr lang="en-US" b="1" dirty="0" err="1">
                <a:solidFill>
                  <a:srgbClr val="C70000"/>
                </a:solidFill>
                <a:latin typeface="Lucida Sans Unicode" charset="0"/>
                <a:sym typeface="Symbol" charset="0"/>
              </a:rPr>
              <a:t>A</a:t>
            </a:r>
            <a:r>
              <a:rPr lang="en-US" b="1" baseline="-25000" dirty="0" err="1">
                <a:solidFill>
                  <a:srgbClr val="C70000"/>
                </a:solidFill>
                <a:latin typeface="Lucida Sans Unicode" charset="0"/>
                <a:sym typeface="Symbol" charset="0"/>
              </a:rPr>
              <a:t>t,b</a:t>
            </a:r>
            <a:r>
              <a:rPr lang="en-US" b="1" baseline="-25000" dirty="0">
                <a:solidFill>
                  <a:srgbClr val="C70000"/>
                </a:solidFill>
                <a:latin typeface="Lucida Sans Unicode" charset="0"/>
                <a:sym typeface="Symbol" charset="0"/>
              </a:rPr>
              <a:t>,</a:t>
            </a:r>
            <a:r>
              <a:rPr lang="en-US" b="1" dirty="0">
                <a:solidFill>
                  <a:srgbClr val="C70000"/>
                </a:solidFill>
                <a:latin typeface="Lucida Sans Unicode" charset="0"/>
                <a:sym typeface="Symbol" charset="0"/>
              </a:rPr>
              <a:t>|  4 </a:t>
            </a:r>
            <a:r>
              <a:rPr lang="en-US" b="1" dirty="0" err="1" smtClean="0">
                <a:solidFill>
                  <a:srgbClr val="C70000"/>
                </a:solidFill>
                <a:latin typeface="Lucida Sans Unicode" charset="0"/>
                <a:sym typeface="Symbol" charset="0"/>
              </a:rPr>
              <a:t>TeV</a:t>
            </a:r>
            <a:endParaRPr lang="en-US" b="1" dirty="0" smtClean="0">
              <a:solidFill>
                <a:srgbClr val="C70000"/>
              </a:solidFill>
              <a:latin typeface="Lucida Sans Unicode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(1 </a:t>
            </a:r>
            <a:r>
              <a:rPr lang="en-US" b="1" dirty="0" err="1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ev</a:t>
            </a:r>
            <a:r>
              <a:rPr lang="en-US" b="1" dirty="0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 ≤ </a:t>
            </a:r>
            <a:r>
              <a:rPr lang="en-US" b="1" dirty="0" err="1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m</a:t>
            </a:r>
            <a:r>
              <a:rPr lang="en-US" b="1" baseline="-25000" dirty="0" err="1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G</a:t>
            </a:r>
            <a:r>
              <a:rPr lang="en-US" b="1" dirty="0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 ≤ 1 </a:t>
            </a:r>
            <a:r>
              <a:rPr lang="en-US" b="1" dirty="0" err="1">
                <a:solidFill>
                  <a:srgbClr val="660066"/>
                </a:solidFill>
                <a:latin typeface="Lucida Sans Unicode" charset="0"/>
                <a:sym typeface="Symbol" charset="0"/>
              </a:rPr>
              <a:t>T</a:t>
            </a:r>
            <a:r>
              <a:rPr lang="en-US" b="1" dirty="0" err="1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eV</a:t>
            </a:r>
            <a:r>
              <a:rPr lang="en-US" b="1" dirty="0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) (log prior) </a:t>
            </a:r>
            <a:endParaRPr lang="en-US" b="1" dirty="0">
              <a:solidFill>
                <a:srgbClr val="660066"/>
              </a:solidFill>
              <a:latin typeface="Lucida Sans Unicode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b="1" dirty="0">
              <a:solidFill>
                <a:srgbClr val="000099"/>
              </a:solidFill>
              <a:latin typeface="Lucida Sans Unicode" charset="0"/>
              <a:sym typeface="Symbo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b="1" dirty="0">
              <a:solidFill>
                <a:srgbClr val="CC0000"/>
              </a:solidFill>
              <a:latin typeface="Lucida Sans Unicode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215521" y="1390184"/>
            <a:ext cx="3928479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ym typeface="Symbol" charset="0"/>
              </a:rPr>
              <a:t>Subject these points to </a:t>
            </a:r>
          </a:p>
          <a:p>
            <a:pPr>
              <a:defRPr/>
            </a:pPr>
            <a:r>
              <a:rPr lang="en-US" sz="2400" dirty="0">
                <a:sym typeface="Symbol" charset="0"/>
              </a:rPr>
              <a:t>Constraints from:</a:t>
            </a:r>
          </a:p>
          <a:p>
            <a:pPr>
              <a:defRPr/>
            </a:pPr>
            <a:endParaRPr lang="en-US" sz="800" dirty="0">
              <a:sym typeface="Symbo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Flavor physics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EW precision measurements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Collider searches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Cosmology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0" y="5904317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6600"/>
                </a:solidFill>
                <a:sym typeface="Symbol" charset="0"/>
              </a:rPr>
              <a:t>~225,000 </a:t>
            </a:r>
            <a:r>
              <a:rPr lang="en-US" sz="2400" dirty="0" smtClean="0">
                <a:solidFill>
                  <a:srgbClr val="006600"/>
                </a:solidFill>
                <a:sym typeface="Symbol" charset="0"/>
              </a:rPr>
              <a:t>models </a:t>
            </a:r>
            <a:r>
              <a:rPr lang="en-US" sz="2400" dirty="0">
                <a:solidFill>
                  <a:srgbClr val="006600"/>
                </a:solidFill>
                <a:sym typeface="Symbol" charset="0"/>
              </a:rPr>
              <a:t>survive </a:t>
            </a:r>
            <a:r>
              <a:rPr lang="en-US" sz="2400" dirty="0" smtClean="0">
                <a:solidFill>
                  <a:srgbClr val="006600"/>
                </a:solidFill>
                <a:sym typeface="Symbol" charset="0"/>
              </a:rPr>
              <a:t>constraints for each LSP type!</a:t>
            </a:r>
            <a:endParaRPr lang="en-US" sz="2400" dirty="0">
              <a:solidFill>
                <a:srgbClr val="006600"/>
              </a:solidFill>
              <a:sym typeface="Symbo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8970" y="6514444"/>
            <a:ext cx="3155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Cahill-Rowley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etal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1206.4321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829" y="6365056"/>
            <a:ext cx="569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~10,000 low fine-tuning, </a:t>
            </a:r>
            <a:r>
              <a:rPr lang="en-US" dirty="0" err="1" smtClean="0"/>
              <a:t>Neutralino</a:t>
            </a:r>
            <a:r>
              <a:rPr lang="en-US" dirty="0" smtClean="0"/>
              <a:t> sample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86489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atin typeface="Lucida Sans Unicode" charset="0"/>
              </a:rPr>
              <a:t>Effects of </a:t>
            </a:r>
            <a:r>
              <a:rPr lang="en-US" b="1" u="sng" dirty="0">
                <a:latin typeface="Lucida Sans Unicode" charset="0"/>
              </a:rPr>
              <a:t>LHC </a:t>
            </a:r>
            <a:r>
              <a:rPr lang="en-US" b="1" u="sng" dirty="0" smtClean="0">
                <a:latin typeface="Lucida Sans Unicode" charset="0"/>
              </a:rPr>
              <a:t>Searches on </a:t>
            </a:r>
            <a:r>
              <a:rPr lang="en-US" b="1" u="sng" dirty="0" err="1" smtClean="0">
                <a:latin typeface="Lucida Sans Unicode" charset="0"/>
              </a:rPr>
              <a:t>Neutralino</a:t>
            </a:r>
            <a:r>
              <a:rPr lang="en-US" b="1" u="sng" dirty="0" smtClean="0">
                <a:latin typeface="Lucida Sans Unicode" charset="0"/>
              </a:rPr>
              <a:t> LSP Sample</a:t>
            </a:r>
            <a:endParaRPr lang="en-US" b="1" u="sng" dirty="0">
              <a:latin typeface="Lucida Sans Unicode" charset="0"/>
            </a:endParaRPr>
          </a:p>
        </p:txBody>
      </p:sp>
      <p:pic>
        <p:nvPicPr>
          <p:cNvPr id="5" name="Picture 4" descr="JM-g3_Compare_t1_20jm-newmetr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25488"/>
            <a:ext cx="4983918" cy="5032512"/>
          </a:xfrm>
          <a:prstGeom prst="rect">
            <a:avLst/>
          </a:prstGeom>
        </p:spPr>
      </p:pic>
      <p:pic>
        <p:nvPicPr>
          <p:cNvPr id="4" name="Picture 3" descr="JM-g3_Compare_b1_20jm-newmetr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46" y="1825488"/>
            <a:ext cx="4775854" cy="50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9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86489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atin typeface="Lucida Sans Unicode" charset="0"/>
              </a:rPr>
              <a:t>Effects of </a:t>
            </a:r>
            <a:r>
              <a:rPr lang="en-US" b="1" u="sng" dirty="0">
                <a:latin typeface="Lucida Sans Unicode" charset="0"/>
              </a:rPr>
              <a:t>LHC </a:t>
            </a:r>
            <a:r>
              <a:rPr lang="en-US" b="1" u="sng" dirty="0" smtClean="0">
                <a:latin typeface="Lucida Sans Unicode" charset="0"/>
              </a:rPr>
              <a:t>Searches on </a:t>
            </a:r>
            <a:r>
              <a:rPr lang="en-US" b="1" u="sng" dirty="0" err="1" smtClean="0">
                <a:latin typeface="Lucida Sans Unicode" charset="0"/>
              </a:rPr>
              <a:t>Neutralino</a:t>
            </a:r>
            <a:r>
              <a:rPr lang="en-US" b="1" u="sng" dirty="0" smtClean="0">
                <a:latin typeface="Lucida Sans Unicode" charset="0"/>
              </a:rPr>
              <a:t> LSP Sample</a:t>
            </a:r>
            <a:endParaRPr lang="en-US" b="1" u="sng" dirty="0">
              <a:latin typeface="Lucida Sans Unicode" charset="0"/>
            </a:endParaRPr>
          </a:p>
        </p:txBody>
      </p:sp>
      <p:pic>
        <p:nvPicPr>
          <p:cNvPr id="2" name="Picture 1" descr="Screen Shot 2013-11-13 at 12.29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489"/>
            <a:ext cx="9144000" cy="56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6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91043" y="128357"/>
            <a:ext cx="5290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005D00"/>
                </a:solidFill>
              </a:rPr>
              <a:t>Complementarity of Searches</a:t>
            </a:r>
            <a:endParaRPr lang="en-US" sz="2800" u="sng" dirty="0">
              <a:solidFill>
                <a:srgbClr val="005D00"/>
              </a:solidFill>
            </a:endParaRPr>
          </a:p>
        </p:txBody>
      </p:sp>
      <p:pic>
        <p:nvPicPr>
          <p:cNvPr id="5" name="Picture 4" descr="SIXe_LHC-v-CTA_20jm_14jm+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970942"/>
            <a:ext cx="7315932" cy="5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5482" y="228600"/>
            <a:ext cx="7045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‘All-But’ Survivor Density Distributions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 descr="mLSP_SDp_All_Density_allbutho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4343400" cy="3257550"/>
          </a:xfrm>
          <a:prstGeom prst="rect">
            <a:avLst/>
          </a:prstGeom>
        </p:spPr>
      </p:pic>
      <p:pic>
        <p:nvPicPr>
          <p:cNvPr id="5" name="Picture 4" descr="mLSP_mLCP_All_Density_allbut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1" y="838200"/>
            <a:ext cx="4343400" cy="3200400"/>
          </a:xfrm>
          <a:prstGeom prst="rect">
            <a:avLst/>
          </a:prstGeom>
        </p:spPr>
      </p:pic>
      <p:pic>
        <p:nvPicPr>
          <p:cNvPr id="6" name="Picture 5" descr="mLSP_SIXe_All_Density_allbut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57600"/>
            <a:ext cx="4343400" cy="3200400"/>
          </a:xfrm>
          <a:prstGeom prst="rect">
            <a:avLst/>
          </a:prstGeom>
        </p:spPr>
      </p:pic>
      <p:pic>
        <p:nvPicPr>
          <p:cNvPr id="7" name="Picture 6" descr="mLSP_SigV_All_Density_allbuthom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2800" y="3581400"/>
            <a:ext cx="4368800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SP_Composi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778001"/>
            <a:ext cx="4854223" cy="5079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7159" y="411036"/>
            <a:ext cx="789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Neutralino</a:t>
            </a:r>
            <a:r>
              <a:rPr lang="en-US" sz="2800" dirty="0" smtClean="0"/>
              <a:t> Mass Distribution &amp; Relic Density</a:t>
            </a:r>
            <a:endParaRPr lang="en-US" sz="2800" dirty="0"/>
          </a:p>
        </p:txBody>
      </p:sp>
      <p:pic>
        <p:nvPicPr>
          <p:cNvPr id="5" name="Picture 4" descr="Screen Shot 2013-04-09 at 10.15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2" y="1778001"/>
            <a:ext cx="4670778" cy="50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3111" y="1834445"/>
            <a:ext cx="42897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34909" y="1377891"/>
            <a:ext cx="5109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D"/>
                </a:solidFill>
              </a:rPr>
              <a:t>Employ relic density as an upper bound</a:t>
            </a:r>
            <a:endParaRPr lang="en-US" dirty="0">
              <a:solidFill>
                <a:srgbClr val="0000C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100128"/>
            <a:ext cx="8229600" cy="817094"/>
          </a:xfrm>
        </p:spPr>
        <p:txBody>
          <a:bodyPr/>
          <a:lstStyle/>
          <a:p>
            <a:r>
              <a:rPr lang="en-US" u="sng" dirty="0" smtClean="0">
                <a:latin typeface="Lucida Sans Unicode" charset="0"/>
              </a:rPr>
              <a:t>Low Fine</a:t>
            </a:r>
            <a:r>
              <a:rPr lang="en-US" u="sng" dirty="0">
                <a:latin typeface="Lucida Sans Unicode" charset="0"/>
              </a:rPr>
              <a:t>-</a:t>
            </a:r>
            <a:r>
              <a:rPr lang="en-US" u="sng" dirty="0" smtClean="0">
                <a:latin typeface="Lucida Sans Unicode" charset="0"/>
              </a:rPr>
              <a:t>Tuned </a:t>
            </a:r>
            <a:r>
              <a:rPr lang="en-US" u="sng" dirty="0" err="1" smtClean="0">
                <a:latin typeface="Lucida Sans Unicode" charset="0"/>
              </a:rPr>
              <a:t>pMSSM</a:t>
            </a:r>
            <a:r>
              <a:rPr lang="en-US" u="sng" dirty="0" smtClean="0">
                <a:latin typeface="Lucida Sans Unicode" charset="0"/>
              </a:rPr>
              <a:t> Model Sample</a:t>
            </a:r>
            <a:endParaRPr lang="en-US" u="sng" dirty="0">
              <a:latin typeface="Lucida Sans Unicode" charset="0"/>
            </a:endParaRPr>
          </a:p>
        </p:txBody>
      </p:sp>
      <p:pic>
        <p:nvPicPr>
          <p:cNvPr id="2" name="Picture 1" descr="Screen Shot 2013-10-13 at 3.1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8" y="1495790"/>
            <a:ext cx="7358403" cy="5362210"/>
          </a:xfrm>
          <a:prstGeom prst="rect">
            <a:avLst/>
          </a:prstGeom>
        </p:spPr>
      </p:pic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1914329" y="1849733"/>
            <a:ext cx="3010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</a:t>
            </a:r>
            <a:r>
              <a:rPr lang="en-US" dirty="0" smtClean="0"/>
              <a:t>=126 </a:t>
            </a:r>
            <a:r>
              <a:rPr lang="en-US" dirty="0"/>
              <a:t>± </a:t>
            </a:r>
            <a:r>
              <a:rPr lang="en-US" dirty="0" smtClean="0"/>
              <a:t>3 </a:t>
            </a:r>
            <a:r>
              <a:rPr lang="en-US" dirty="0" err="1" smtClean="0"/>
              <a:t>GeV</a:t>
            </a:r>
            <a:endParaRPr lang="en-US" dirty="0" smtClean="0"/>
          </a:p>
          <a:p>
            <a:pPr eaLnBrk="1" hangingPunct="1"/>
            <a:r>
              <a:rPr lang="en-US" dirty="0" smtClean="0"/>
              <a:t>Ωh</a:t>
            </a:r>
            <a:r>
              <a:rPr lang="en-US" baseline="30000" dirty="0" smtClean="0"/>
              <a:t>2</a:t>
            </a:r>
            <a:r>
              <a:rPr lang="en-US" dirty="0" smtClean="0"/>
              <a:t> = 0.1153 ± 0.095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62193" y="1109792"/>
            <a:ext cx="3570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CD"/>
                </a:solidFill>
              </a:rPr>
              <a:t>Barbieri</a:t>
            </a:r>
            <a:r>
              <a:rPr lang="en-US" dirty="0" err="1">
                <a:solidFill>
                  <a:srgbClr val="0000CD"/>
                </a:solidFill>
              </a:rPr>
              <a:t>-</a:t>
            </a:r>
            <a:r>
              <a:rPr lang="en-US" dirty="0" err="1" smtClean="0">
                <a:solidFill>
                  <a:srgbClr val="0000CD"/>
                </a:solidFill>
              </a:rPr>
              <a:t>Giudice</a:t>
            </a:r>
            <a:r>
              <a:rPr lang="en-US" dirty="0" smtClean="0">
                <a:solidFill>
                  <a:srgbClr val="0000CD"/>
                </a:solidFill>
              </a:rPr>
              <a:t> formulism</a:t>
            </a:r>
            <a:endParaRPr lang="en-US" dirty="0">
              <a:solidFill>
                <a:srgbClr val="0000C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1959" y="6459142"/>
            <a:ext cx="364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3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933" y="1196333"/>
            <a:ext cx="904606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endParaRPr lang="en-US" sz="24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71450" indent="-171450">
              <a:buFont typeface="Arial"/>
              <a:buChar char="•"/>
            </a:pPr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Apply the </a:t>
            </a:r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LHC </a:t>
            </a:r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SUSY MET-based searches to our model </a:t>
            </a:r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sets (~40 searches from Run I)</a:t>
            </a:r>
            <a:endParaRPr lang="en-US" sz="2400" b="1" dirty="0" smtClean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1000" b="1" dirty="0" smtClean="0">
              <a:solidFill>
                <a:srgbClr val="006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 (almost) exclusively follow the ATLAS analysis suite as </a:t>
            </a:r>
          </a:p>
          <a:p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closely as possible with fast MC (modified versions of PGS,</a:t>
            </a:r>
          </a:p>
          <a:p>
            <a:r>
              <a:rPr lang="en-US" sz="2400" dirty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Pythia</a:t>
            </a: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400" b="1" dirty="0" err="1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SoftSUSY</a:t>
            </a: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(/Suspect), </a:t>
            </a: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SDECAY, HDECAY)</a:t>
            </a:r>
          </a:p>
          <a:p>
            <a:endParaRPr lang="en-US" sz="1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44080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Generate signal events for every model for all ~90 SUSY processes (~10</a:t>
            </a:r>
            <a:r>
              <a:rPr lang="en-US" sz="2400" baseline="30000" dirty="0" smtClean="0">
                <a:solidFill>
                  <a:srgbClr val="44080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13</a:t>
            </a:r>
            <a:r>
              <a:rPr lang="en-US" sz="2400" dirty="0" smtClean="0">
                <a:solidFill>
                  <a:srgbClr val="44080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events!) &amp; scale to NLO with </a:t>
            </a:r>
            <a:r>
              <a:rPr lang="en-US" sz="2400" dirty="0" err="1" smtClean="0">
                <a:solidFill>
                  <a:srgbClr val="44080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Prospino</a:t>
            </a:r>
            <a:endParaRPr lang="en-US" sz="2400" b="1" dirty="0" smtClean="0">
              <a:solidFill>
                <a:srgbClr val="44080E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1000" b="1" dirty="0" smtClean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alidated our </a:t>
            </a:r>
            <a:r>
              <a:rPr lang="en-US" sz="2400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results with ATLAS </a:t>
            </a:r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benchmark models</a:t>
            </a:r>
          </a:p>
          <a:p>
            <a:pPr marL="342900" indent="-342900">
              <a:buFont typeface="Arial"/>
              <a:buChar char="•"/>
            </a:pPr>
            <a:endParaRPr lang="en-US" sz="1000" b="1" dirty="0" smtClean="0">
              <a:solidFill>
                <a:srgbClr val="00009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 combine the various analyses signal regions (as ATLAS </a:t>
            </a:r>
          </a:p>
          <a:p>
            <a:r>
              <a:rPr lang="en-US" sz="2400" b="1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does) into :  nj0l, multi-j, nj1l, nj2l and </a:t>
            </a:r>
            <a:r>
              <a:rPr lang="en-US" sz="2400" b="1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quote </a:t>
            </a:r>
            <a:r>
              <a:rPr lang="en-US" sz="2400" b="1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coverage </a:t>
            </a:r>
          </a:p>
          <a:p>
            <a:r>
              <a:rPr lang="en-US" sz="2400" b="1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for each as well as the combined result..</a:t>
            </a:r>
          </a:p>
          <a:p>
            <a:endParaRPr lang="en-US" sz="1000" b="1" dirty="0" smtClean="0">
              <a:solidFill>
                <a:srgbClr val="66006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approach is CPU intensive!!</a:t>
            </a: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408" y="360402"/>
            <a:ext cx="64427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ATLAS  MET-based SUSY Analyses </a:t>
            </a:r>
          </a:p>
          <a:p>
            <a:r>
              <a:rPr lang="en-US" sz="30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@ 7 &amp; 8 TeV</a:t>
            </a:r>
            <a:endParaRPr lang="en-US" sz="3000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IMG_6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0"/>
            <a:ext cx="2057400" cy="1543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12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CD"/>
                </a:solidFill>
              </a:rPr>
              <a:t>Benchmark Validation</a:t>
            </a:r>
            <a:endParaRPr lang="en-US" b="1" u="sng" dirty="0">
              <a:solidFill>
                <a:srgbClr val="0000CD"/>
              </a:solidFill>
            </a:endParaRPr>
          </a:p>
        </p:txBody>
      </p:sp>
      <p:pic>
        <p:nvPicPr>
          <p:cNvPr id="3" name="Picture 2" descr="Screen Shot 2012-11-14 at 9.08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704"/>
            <a:ext cx="9144000" cy="571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5628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My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_templat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My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12955</TotalTime>
  <Words>1968</Words>
  <Application>Microsoft Macintosh PowerPoint</Application>
  <PresentationFormat>On-screen Show (4:3)</PresentationFormat>
  <Paragraphs>376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Default Theme</vt:lpstr>
      <vt:lpstr>PowerPoint Presentation</vt:lpstr>
      <vt:lpstr>pMSSM Studies</vt:lpstr>
      <vt:lpstr>PowerPoint Presentation</vt:lpstr>
      <vt:lpstr>The pMSSM Model Framework</vt:lpstr>
      <vt:lpstr>Study of the pMSSM (Neutralino/Gravitino LSP)</vt:lpstr>
      <vt:lpstr>PowerPoint Presentation</vt:lpstr>
      <vt:lpstr>Low Fine-Tuned pMSSM Model Sample</vt:lpstr>
      <vt:lpstr>PowerPoint Presentation</vt:lpstr>
      <vt:lpstr>Benchmark Validation</vt:lpstr>
      <vt:lpstr>PowerPoint Presentation</vt:lpstr>
      <vt:lpstr>PowerPoint Presentation</vt:lpstr>
      <vt:lpstr>pMSSM after LHC Run I (Neutralino LSP)</vt:lpstr>
      <vt:lpstr>ATLAS Results for the pMSSM (Neutralino LSP)</vt:lpstr>
      <vt:lpstr>pMSSM after LHC Run I (Neutralino LSP)</vt:lpstr>
      <vt:lpstr>pMSSM after LHC Run I (Neutralino LSP)</vt:lpstr>
      <vt:lpstr>pMSSM after LHC Run I (Gravitino LSP)</vt:lpstr>
      <vt:lpstr>pMSSM after LHC Run I (Gravitino LSP)</vt:lpstr>
      <vt:lpstr>Effects of LHC Searches on Low Fine-Tuning, Neutralino LSP Sample</vt:lpstr>
      <vt:lpstr>pMSSM Low Fine-Tuning Sample Spectrum</vt:lpstr>
      <vt:lpstr>pMSSM Expectations for 14 TeV (Neutralino LSP)</vt:lpstr>
      <vt:lpstr>PowerPoint Presentation</vt:lpstr>
      <vt:lpstr>ATLAS Z+MET Excess</vt:lpstr>
      <vt:lpstr>Sample Spectrum</vt:lpstr>
      <vt:lpstr>Signal Rate Contours</vt:lpstr>
      <vt:lpstr>Precision Higgs Measurements</vt:lpstr>
      <vt:lpstr>Higgs partial widths in the pMSSM: bb</vt:lpstr>
      <vt:lpstr>Combined Effect of γγ,ττ, bb Channels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 LHC SUSY Searches on Dark Matter</vt:lpstr>
      <vt:lpstr>CP-Violating pMSSM</vt:lpstr>
      <vt:lpstr>Allowed Ranges of Phases</vt:lpstr>
      <vt:lpstr>Allowed Ranges of Phases</vt:lpstr>
      <vt:lpstr>Constraints from EDMs</vt:lpstr>
      <vt:lpstr>Effects of Phases in Bs μμ</vt:lpstr>
      <vt:lpstr>Flavor Observables vs LHC</vt:lpstr>
      <vt:lpstr>Conclusions</vt:lpstr>
      <vt:lpstr>Backup</vt:lpstr>
      <vt:lpstr>PowerPoint Presentation</vt:lpstr>
      <vt:lpstr>PowerPoint Presentation</vt:lpstr>
      <vt:lpstr>Higgs Diphoton Signal Strength </vt:lpstr>
      <vt:lpstr>PowerPoint Presentation</vt:lpstr>
      <vt:lpstr>Higgs Mass Effect on LHC MET-based Searches</vt:lpstr>
      <vt:lpstr>Effects of LHC Searches on Neutralino LSP Sample</vt:lpstr>
      <vt:lpstr>Effects of LHC Searches on Neutralino LSP Sample</vt:lpstr>
      <vt:lpstr>Effects of LHC Searches on Neutralino LSP Sample</vt:lpstr>
      <vt:lpstr>PowerPoint Presentation</vt:lpstr>
      <vt:lpstr>PowerPoint Presentation</vt:lpstr>
    </vt:vector>
  </TitlesOfParts>
  <Company>SLAC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Hewett</dc:creator>
  <cp:lastModifiedBy>JoAnne Hewett</cp:lastModifiedBy>
  <cp:revision>145</cp:revision>
  <dcterms:created xsi:type="dcterms:W3CDTF">2012-10-21T19:53:48Z</dcterms:created>
  <dcterms:modified xsi:type="dcterms:W3CDTF">2015-12-15T11:24:21Z</dcterms:modified>
</cp:coreProperties>
</file>